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687" r:id="rId3"/>
    <p:sldId id="673" r:id="rId4"/>
    <p:sldId id="677" r:id="rId5"/>
    <p:sldId id="685" r:id="rId6"/>
    <p:sldId id="689" r:id="rId7"/>
    <p:sldId id="697" r:id="rId8"/>
    <p:sldId id="684" r:id="rId9"/>
    <p:sldId id="696" r:id="rId10"/>
    <p:sldId id="691" r:id="rId11"/>
    <p:sldId id="694" r:id="rId12"/>
    <p:sldId id="67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lo Nunez" initials="DN" lastIdx="1" clrIdx="0">
    <p:extLst>
      <p:ext uri="{19B8F6BF-5375-455C-9EA6-DF929625EA0E}">
        <p15:presenceInfo xmlns:p15="http://schemas.microsoft.com/office/powerpoint/2012/main" userId="Danilo Nun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1F2"/>
    <a:srgbClr val="DBE3E3"/>
    <a:srgbClr val="00457C"/>
    <a:srgbClr val="01573E"/>
    <a:srgbClr val="993300"/>
    <a:srgbClr val="A9A57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0" autoAdjust="0"/>
    <p:restoredTop sz="89072" autoAdjust="0"/>
  </p:normalViewPr>
  <p:slideViewPr>
    <p:cSldViewPr snapToGrid="0">
      <p:cViewPr varScale="1">
        <p:scale>
          <a:sx n="49" d="100"/>
          <a:sy n="49" d="100"/>
        </p:scale>
        <p:origin x="42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9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7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14B77-26C3-44C1-ADEE-BE846AFBA44D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3DDC357-28EA-4B54-945F-6F6848E48451}">
      <dgm:prSet phldrT="[Text]"/>
      <dgm:spPr/>
      <dgm:t>
        <a:bodyPr/>
        <a:lstStyle/>
        <a:p>
          <a:r>
            <a:rPr lang="en-US" dirty="0"/>
            <a:t>November </a:t>
          </a:r>
        </a:p>
        <a:p>
          <a:r>
            <a:rPr lang="en-US" dirty="0"/>
            <a:t>2018</a:t>
          </a:r>
        </a:p>
      </dgm:t>
    </dgm:pt>
    <dgm:pt modelId="{AD530DA4-E48B-4D52-B145-2F0FCFC60A04}" type="parTrans" cxnId="{A858D218-5758-4386-AFE7-30D8BECD9660}">
      <dgm:prSet/>
      <dgm:spPr/>
      <dgm:t>
        <a:bodyPr/>
        <a:lstStyle/>
        <a:p>
          <a:endParaRPr lang="en-US"/>
        </a:p>
      </dgm:t>
    </dgm:pt>
    <dgm:pt modelId="{5EA3D052-53C5-426D-884A-57E05E8D6BAF}" type="sibTrans" cxnId="{A858D218-5758-4386-AFE7-30D8BECD9660}">
      <dgm:prSet/>
      <dgm:spPr/>
      <dgm:t>
        <a:bodyPr/>
        <a:lstStyle/>
        <a:p>
          <a:endParaRPr lang="en-US"/>
        </a:p>
      </dgm:t>
    </dgm:pt>
    <dgm:pt modelId="{7ADF4DEC-A360-4AEE-9CBF-D5585A0D6B2F}">
      <dgm:prSet phldrT="[Text]"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half Stormwater Fee due November 15</a:t>
          </a:r>
        </a:p>
        <a:p>
          <a:endParaRPr lang="en-US" dirty="0"/>
        </a:p>
        <a:p>
          <a:r>
            <a:rPr lang="en-US" dirty="0"/>
            <a:t>City develops phase 2 application process</a:t>
          </a:r>
        </a:p>
      </dgm:t>
    </dgm:pt>
    <dgm:pt modelId="{D0DB9E9A-E9F1-491F-86F3-EC6FFDFCBF5D}" type="parTrans" cxnId="{A25C7939-59EF-49A1-84F1-85B2ECC8D66B}">
      <dgm:prSet/>
      <dgm:spPr/>
      <dgm:t>
        <a:bodyPr/>
        <a:lstStyle/>
        <a:p>
          <a:endParaRPr lang="en-US"/>
        </a:p>
      </dgm:t>
    </dgm:pt>
    <dgm:pt modelId="{6E36BDCE-639A-4F24-B040-00182AC2F626}" type="sibTrans" cxnId="{A25C7939-59EF-49A1-84F1-85B2ECC8D66B}">
      <dgm:prSet/>
      <dgm:spPr/>
      <dgm:t>
        <a:bodyPr/>
        <a:lstStyle/>
        <a:p>
          <a:endParaRPr lang="en-US"/>
        </a:p>
      </dgm:t>
    </dgm:pt>
    <dgm:pt modelId="{1C7DBED4-35EB-495E-971D-85D004F4D076}">
      <dgm:prSet phldrT="[Text]"/>
      <dgm:spPr/>
      <dgm:t>
        <a:bodyPr/>
        <a:lstStyle/>
        <a:p>
          <a:r>
            <a:rPr lang="en-US" dirty="0"/>
            <a:t>September – October 2018</a:t>
          </a:r>
        </a:p>
      </dgm:t>
    </dgm:pt>
    <dgm:pt modelId="{1289F67C-D15C-4CA4-B6BC-F843826DE24C}" type="parTrans" cxnId="{148BE6CC-08A2-49E7-848E-2BDE8EDF53D1}">
      <dgm:prSet/>
      <dgm:spPr/>
      <dgm:t>
        <a:bodyPr/>
        <a:lstStyle/>
        <a:p>
          <a:endParaRPr lang="en-US"/>
        </a:p>
      </dgm:t>
    </dgm:pt>
    <dgm:pt modelId="{99F2B61F-09A0-42D8-8D3D-5C091E8E3DD3}" type="sibTrans" cxnId="{148BE6CC-08A2-49E7-848E-2BDE8EDF53D1}">
      <dgm:prSet/>
      <dgm:spPr/>
      <dgm:t>
        <a:bodyPr/>
        <a:lstStyle/>
        <a:p>
          <a:endParaRPr lang="en-US"/>
        </a:p>
      </dgm:t>
    </dgm:pt>
    <dgm:pt modelId="{C1542588-0914-458E-AD65-6B9450F53D4C}">
      <dgm:prSet phldrT="[Text]"/>
      <dgm:spPr/>
      <dgm:t>
        <a:bodyPr/>
        <a:lstStyle/>
        <a:p>
          <a:r>
            <a:rPr lang="en-US" dirty="0"/>
            <a:t>Public meeting or open house on draft recommended credit policy</a:t>
          </a:r>
        </a:p>
        <a:p>
          <a:endParaRPr lang="en-US" dirty="0"/>
        </a:p>
        <a:p>
          <a:r>
            <a:rPr lang="en-US" dirty="0"/>
            <a:t>Phase 2 Credit Policy considered by City Council</a:t>
          </a:r>
        </a:p>
      </dgm:t>
    </dgm:pt>
    <dgm:pt modelId="{0AE0807F-223D-451F-AEDB-5388E3CC7DC8}" type="parTrans" cxnId="{E873B0CB-DA58-42BD-A2B0-AF3CE5D973DB}">
      <dgm:prSet/>
      <dgm:spPr/>
      <dgm:t>
        <a:bodyPr/>
        <a:lstStyle/>
        <a:p>
          <a:endParaRPr lang="en-US"/>
        </a:p>
      </dgm:t>
    </dgm:pt>
    <dgm:pt modelId="{0C8C8BDE-9BF2-49C2-BA7B-409920DA3C03}" type="sibTrans" cxnId="{E873B0CB-DA58-42BD-A2B0-AF3CE5D973DB}">
      <dgm:prSet/>
      <dgm:spPr/>
      <dgm:t>
        <a:bodyPr/>
        <a:lstStyle/>
        <a:p>
          <a:endParaRPr lang="en-US"/>
        </a:p>
      </dgm:t>
    </dgm:pt>
    <dgm:pt modelId="{0C7D6758-577F-49E9-BA03-08275DBE0B20}">
      <dgm:prSet phldrT="[Text]"/>
      <dgm:spPr/>
      <dgm:t>
        <a:bodyPr/>
        <a:lstStyle/>
        <a:p>
          <a:r>
            <a:rPr lang="en-US" dirty="0"/>
            <a:t>July – August</a:t>
          </a:r>
        </a:p>
        <a:p>
          <a:r>
            <a:rPr lang="en-US" dirty="0"/>
            <a:t>2018</a:t>
          </a:r>
        </a:p>
      </dgm:t>
    </dgm:pt>
    <dgm:pt modelId="{64204B25-814B-40EA-A0CA-12BBC1FEB84F}" type="parTrans" cxnId="{EC5211C8-A2E8-46B4-9047-3F958486B63C}">
      <dgm:prSet/>
      <dgm:spPr/>
      <dgm:t>
        <a:bodyPr/>
        <a:lstStyle/>
        <a:p>
          <a:endParaRPr lang="en-US"/>
        </a:p>
      </dgm:t>
    </dgm:pt>
    <dgm:pt modelId="{EEBB1823-AB75-46DD-AC79-3E379BD020E5}" type="sibTrans" cxnId="{EC5211C8-A2E8-46B4-9047-3F958486B63C}">
      <dgm:prSet/>
      <dgm:spPr/>
      <dgm:t>
        <a:bodyPr/>
        <a:lstStyle/>
        <a:p>
          <a:endParaRPr lang="en-US"/>
        </a:p>
      </dgm:t>
    </dgm:pt>
    <dgm:pt modelId="{642A88D2-2ECC-44F5-8EEF-9DBC6E86777D}">
      <dgm:prSet phldrT="[Text]"/>
      <dgm:spPr/>
      <dgm:t>
        <a:bodyPr/>
        <a:lstStyle/>
        <a:p>
          <a:r>
            <a:rPr lang="en-US" dirty="0"/>
            <a:t>City drafts phase 2 credit manual</a:t>
          </a:r>
        </a:p>
        <a:p>
          <a:endParaRPr lang="en-US" dirty="0"/>
        </a:p>
        <a:p>
          <a:r>
            <a:rPr lang="en-US" dirty="0"/>
            <a:t>City drafts application forms</a:t>
          </a:r>
        </a:p>
        <a:p>
          <a:endParaRPr lang="en-US" dirty="0"/>
        </a:p>
        <a:p>
          <a:r>
            <a:rPr lang="en-US" dirty="0"/>
            <a:t>Ongoing presentations, as requested</a:t>
          </a:r>
        </a:p>
        <a:p>
          <a:endParaRPr lang="en-US" dirty="0"/>
        </a:p>
      </dgm:t>
    </dgm:pt>
    <dgm:pt modelId="{58792325-14FF-4857-ACEA-D68FA86873DF}" type="parTrans" cxnId="{DCDBF489-46EE-42B0-862C-C4FEF3E29A2C}">
      <dgm:prSet/>
      <dgm:spPr/>
      <dgm:t>
        <a:bodyPr/>
        <a:lstStyle/>
        <a:p>
          <a:endParaRPr lang="en-US"/>
        </a:p>
      </dgm:t>
    </dgm:pt>
    <dgm:pt modelId="{05E683B7-DBE2-4C89-AC0F-31DEA489C994}" type="sibTrans" cxnId="{DCDBF489-46EE-42B0-862C-C4FEF3E29A2C}">
      <dgm:prSet/>
      <dgm:spPr/>
      <dgm:t>
        <a:bodyPr/>
        <a:lstStyle/>
        <a:p>
          <a:endParaRPr lang="en-US"/>
        </a:p>
      </dgm:t>
    </dgm:pt>
    <dgm:pt modelId="{AE3F1718-0017-4333-A06E-7F57A841ACF5}">
      <dgm:prSet phldrT="[Text]"/>
      <dgm:spPr/>
      <dgm:t>
        <a:bodyPr/>
        <a:lstStyle/>
        <a:p>
          <a:r>
            <a:rPr lang="en-US" dirty="0"/>
            <a:t>April – June</a:t>
          </a:r>
        </a:p>
        <a:p>
          <a:r>
            <a:rPr lang="en-US" dirty="0"/>
            <a:t>2018</a:t>
          </a:r>
        </a:p>
      </dgm:t>
    </dgm:pt>
    <dgm:pt modelId="{7DF6E130-D257-45A3-9A26-E1977D47C902}" type="parTrans" cxnId="{347AB2C5-F5F2-4419-9A8C-0A6A943D2ACA}">
      <dgm:prSet/>
      <dgm:spPr/>
      <dgm:t>
        <a:bodyPr/>
        <a:lstStyle/>
        <a:p>
          <a:endParaRPr lang="en-US"/>
        </a:p>
      </dgm:t>
    </dgm:pt>
    <dgm:pt modelId="{F417F661-65C2-425B-B528-A4DA695F063B}" type="sibTrans" cxnId="{347AB2C5-F5F2-4419-9A8C-0A6A943D2ACA}">
      <dgm:prSet/>
      <dgm:spPr/>
      <dgm:t>
        <a:bodyPr/>
        <a:lstStyle/>
        <a:p>
          <a:endParaRPr lang="en-US"/>
        </a:p>
      </dgm:t>
    </dgm:pt>
    <dgm:pt modelId="{854EBB49-8FBF-48AF-BB61-A6128AF8C6C3}">
      <dgm:prSet phldrT="[Text]"/>
      <dgm:spPr/>
      <dgm:t>
        <a:bodyPr/>
        <a:lstStyle/>
        <a:p>
          <a:r>
            <a:rPr lang="en-US" dirty="0"/>
            <a:t>December – February ‘19</a:t>
          </a:r>
        </a:p>
      </dgm:t>
    </dgm:pt>
    <dgm:pt modelId="{502C85E0-3A63-411B-92E8-32CF5C67A53F}" type="parTrans" cxnId="{69E7E60B-449A-4C66-B5C9-642C8218BC86}">
      <dgm:prSet/>
      <dgm:spPr/>
      <dgm:t>
        <a:bodyPr/>
        <a:lstStyle/>
        <a:p>
          <a:endParaRPr lang="en-US"/>
        </a:p>
      </dgm:t>
    </dgm:pt>
    <dgm:pt modelId="{0265F0D7-95AB-436C-A4D8-9A5A2430A907}" type="sibTrans" cxnId="{69E7E60B-449A-4C66-B5C9-642C8218BC86}">
      <dgm:prSet/>
      <dgm:spPr/>
      <dgm:t>
        <a:bodyPr/>
        <a:lstStyle/>
        <a:p>
          <a:endParaRPr lang="en-US"/>
        </a:p>
      </dgm:t>
    </dgm:pt>
    <dgm:pt modelId="{CF676053-B83D-492E-B8EB-47788C21CBCA}">
      <dgm:prSet/>
      <dgm:spPr/>
      <dgm:t>
        <a:bodyPr/>
        <a:lstStyle/>
        <a:p>
          <a:r>
            <a:rPr lang="en-US" dirty="0"/>
            <a:t>Credit Application Window opens December 1</a:t>
          </a:r>
        </a:p>
        <a:p>
          <a:endParaRPr lang="en-US" dirty="0"/>
        </a:p>
        <a:p>
          <a:r>
            <a:rPr lang="en-US" dirty="0"/>
            <a:t>Credit Applications due February 15</a:t>
          </a:r>
        </a:p>
      </dgm:t>
    </dgm:pt>
    <dgm:pt modelId="{1ECF3444-F092-49E6-93D5-DCB7D240713E}" type="parTrans" cxnId="{1E79F943-FB74-4195-9B28-4D59D69A1E06}">
      <dgm:prSet/>
      <dgm:spPr/>
      <dgm:t>
        <a:bodyPr/>
        <a:lstStyle/>
        <a:p>
          <a:endParaRPr lang="en-US"/>
        </a:p>
      </dgm:t>
    </dgm:pt>
    <dgm:pt modelId="{A4C411E6-CF72-431D-AFB3-CFFD81E12EB4}" type="sibTrans" cxnId="{1E79F943-FB74-4195-9B28-4D59D69A1E06}">
      <dgm:prSet/>
      <dgm:spPr/>
      <dgm:t>
        <a:bodyPr/>
        <a:lstStyle/>
        <a:p>
          <a:endParaRPr lang="en-US"/>
        </a:p>
      </dgm:t>
    </dgm:pt>
    <dgm:pt modelId="{1E872D15-1700-4FF9-9866-6801364B00FF}">
      <dgm:prSet/>
      <dgm:spPr/>
      <dgm:t>
        <a:bodyPr/>
        <a:lstStyle/>
        <a:p>
          <a:r>
            <a:rPr lang="en-US" dirty="0"/>
            <a:t>April feedback form on BMPs </a:t>
          </a:r>
        </a:p>
      </dgm:t>
    </dgm:pt>
    <dgm:pt modelId="{2DF7B6AF-918A-4D61-BE94-A3C5FF6FD102}" type="parTrans" cxnId="{02F84543-C584-4E60-BBB5-348ED81CB191}">
      <dgm:prSet/>
      <dgm:spPr/>
      <dgm:t>
        <a:bodyPr/>
        <a:lstStyle/>
        <a:p>
          <a:endParaRPr lang="en-US"/>
        </a:p>
      </dgm:t>
    </dgm:pt>
    <dgm:pt modelId="{69BFFF8E-D0FC-4F4C-8B7E-8979FF70CAF8}" type="sibTrans" cxnId="{02F84543-C584-4E60-BBB5-348ED81CB191}">
      <dgm:prSet/>
      <dgm:spPr/>
      <dgm:t>
        <a:bodyPr/>
        <a:lstStyle/>
        <a:p>
          <a:endParaRPr lang="en-US"/>
        </a:p>
      </dgm:t>
    </dgm:pt>
    <dgm:pt modelId="{519C5D1D-9340-4C6E-96C6-65EE0026DCCF}">
      <dgm:prSet/>
      <dgm:spPr/>
      <dgm:t>
        <a:bodyPr/>
        <a:lstStyle/>
        <a:p>
          <a:endParaRPr lang="en-US" dirty="0"/>
        </a:p>
        <a:p>
          <a:r>
            <a:rPr lang="en-US" dirty="0"/>
            <a:t>Presentations to civic and business associations</a:t>
          </a:r>
        </a:p>
        <a:p>
          <a:endParaRPr lang="en-US" dirty="0"/>
        </a:p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half Stormwater Fee due     June 15</a:t>
          </a:r>
        </a:p>
      </dgm:t>
    </dgm:pt>
    <dgm:pt modelId="{A13C7521-D089-46B6-A134-FF90158B1C59}" type="parTrans" cxnId="{F3ADAB3D-09E3-4404-A090-7B2E8BA1027D}">
      <dgm:prSet/>
      <dgm:spPr/>
      <dgm:t>
        <a:bodyPr/>
        <a:lstStyle/>
        <a:p>
          <a:endParaRPr lang="en-US"/>
        </a:p>
      </dgm:t>
    </dgm:pt>
    <dgm:pt modelId="{9A91178C-F088-4A0C-80D2-F12B38E9A1A2}" type="sibTrans" cxnId="{F3ADAB3D-09E3-4404-A090-7B2E8BA1027D}">
      <dgm:prSet/>
      <dgm:spPr/>
      <dgm:t>
        <a:bodyPr/>
        <a:lstStyle/>
        <a:p>
          <a:endParaRPr lang="en-US"/>
        </a:p>
      </dgm:t>
    </dgm:pt>
    <dgm:pt modelId="{E1C50E80-C846-4CD9-A450-97CA3BD6BF21}">
      <dgm:prSet/>
      <dgm:spPr/>
      <dgm:t>
        <a:bodyPr/>
        <a:lstStyle/>
        <a:p>
          <a:endParaRPr lang="en-US" dirty="0"/>
        </a:p>
      </dgm:t>
    </dgm:pt>
    <dgm:pt modelId="{246D63F3-D26E-4D5A-B716-A2A3341A2DF6}" type="parTrans" cxnId="{0171F084-2C8E-4E5C-A4AF-645D283D4BA4}">
      <dgm:prSet/>
      <dgm:spPr/>
      <dgm:t>
        <a:bodyPr/>
        <a:lstStyle/>
        <a:p>
          <a:endParaRPr lang="en-US"/>
        </a:p>
      </dgm:t>
    </dgm:pt>
    <dgm:pt modelId="{976A0370-7ACC-44B8-B1F1-933763D92E11}" type="sibTrans" cxnId="{0171F084-2C8E-4E5C-A4AF-645D283D4BA4}">
      <dgm:prSet/>
      <dgm:spPr/>
      <dgm:t>
        <a:bodyPr/>
        <a:lstStyle/>
        <a:p>
          <a:endParaRPr lang="en-US"/>
        </a:p>
      </dgm:t>
    </dgm:pt>
    <dgm:pt modelId="{C2B4D839-0C94-4F98-A172-EB4A36D11540}">
      <dgm:prSet/>
      <dgm:spPr/>
      <dgm:t>
        <a:bodyPr/>
        <a:lstStyle/>
        <a:p>
          <a:r>
            <a:rPr lang="en-US" dirty="0"/>
            <a:t>Outreach at Farmers Market, Earth Day</a:t>
          </a:r>
        </a:p>
      </dgm:t>
    </dgm:pt>
    <dgm:pt modelId="{B86A54D7-BF0B-4213-8CA4-E789F2D0D7E7}" type="parTrans" cxnId="{9FA9E540-DEA3-4372-87BD-D324E261D211}">
      <dgm:prSet/>
      <dgm:spPr/>
      <dgm:t>
        <a:bodyPr/>
        <a:lstStyle/>
        <a:p>
          <a:endParaRPr lang="en-US"/>
        </a:p>
      </dgm:t>
    </dgm:pt>
    <dgm:pt modelId="{CBB44A5D-7C2D-444C-A98D-F13147D9EB76}" type="sibTrans" cxnId="{9FA9E540-DEA3-4372-87BD-D324E261D211}">
      <dgm:prSet/>
      <dgm:spPr/>
      <dgm:t>
        <a:bodyPr/>
        <a:lstStyle/>
        <a:p>
          <a:endParaRPr lang="en-US"/>
        </a:p>
      </dgm:t>
    </dgm:pt>
    <dgm:pt modelId="{391B72B4-4FD5-4182-B27E-6144205A418D}">
      <dgm:prSet/>
      <dgm:spPr/>
      <dgm:t>
        <a:bodyPr/>
        <a:lstStyle/>
        <a:p>
          <a:r>
            <a:rPr lang="en-US" dirty="0"/>
            <a:t>October ‘17- March</a:t>
          </a:r>
        </a:p>
      </dgm:t>
    </dgm:pt>
    <dgm:pt modelId="{D54890F0-4CBD-433F-8D03-5D00B9FF9E10}" type="parTrans" cxnId="{80A56EA6-A6E6-484B-88F6-18322AF98697}">
      <dgm:prSet/>
      <dgm:spPr/>
      <dgm:t>
        <a:bodyPr/>
        <a:lstStyle/>
        <a:p>
          <a:endParaRPr lang="en-US"/>
        </a:p>
      </dgm:t>
    </dgm:pt>
    <dgm:pt modelId="{AD41BD80-8ABC-4930-89B9-15FC83E1A529}" type="sibTrans" cxnId="{80A56EA6-A6E6-484B-88F6-18322AF98697}">
      <dgm:prSet/>
      <dgm:spPr/>
      <dgm:t>
        <a:bodyPr/>
        <a:lstStyle/>
        <a:p>
          <a:endParaRPr lang="en-US"/>
        </a:p>
      </dgm:t>
    </dgm:pt>
    <dgm:pt modelId="{4D6A8FBB-2DF5-433B-A041-BCC144D1F6F1}">
      <dgm:prSet/>
      <dgm:spPr/>
      <dgm:t>
        <a:bodyPr/>
        <a:lstStyle/>
        <a:p>
          <a:r>
            <a:rPr lang="en-US" dirty="0"/>
            <a:t>City Council adopts Phase 1 credit policy</a:t>
          </a:r>
        </a:p>
        <a:p>
          <a:endParaRPr lang="en-US" dirty="0"/>
        </a:p>
        <a:p>
          <a:r>
            <a:rPr lang="en-US" dirty="0"/>
            <a:t>City develops online application tool</a:t>
          </a:r>
        </a:p>
        <a:p>
          <a:endParaRPr lang="en-US" dirty="0"/>
        </a:p>
        <a:p>
          <a:r>
            <a:rPr lang="en-US" dirty="0"/>
            <a:t>1st annual credit application window opens</a:t>
          </a:r>
        </a:p>
        <a:p>
          <a:r>
            <a:rPr lang="en-US" dirty="0"/>
            <a:t>December 1</a:t>
          </a:r>
        </a:p>
        <a:p>
          <a:endParaRPr lang="en-US" dirty="0"/>
        </a:p>
        <a:p>
          <a:r>
            <a:rPr lang="en-US" dirty="0"/>
            <a:t>Application window closed February 15</a:t>
          </a:r>
        </a:p>
      </dgm:t>
    </dgm:pt>
    <dgm:pt modelId="{00FD51FA-C05B-491C-8387-AB97F2EAB142}" type="parTrans" cxnId="{FFAB5979-C8C2-42EB-9C1F-4474FF1B45EA}">
      <dgm:prSet/>
      <dgm:spPr/>
      <dgm:t>
        <a:bodyPr/>
        <a:lstStyle/>
        <a:p>
          <a:endParaRPr lang="en-US"/>
        </a:p>
      </dgm:t>
    </dgm:pt>
    <dgm:pt modelId="{B286F850-5E7D-4847-9F5C-933FDF4CFEC0}" type="sibTrans" cxnId="{FFAB5979-C8C2-42EB-9C1F-4474FF1B45EA}">
      <dgm:prSet/>
      <dgm:spPr/>
      <dgm:t>
        <a:bodyPr/>
        <a:lstStyle/>
        <a:p>
          <a:endParaRPr lang="en-US"/>
        </a:p>
      </dgm:t>
    </dgm:pt>
    <dgm:pt modelId="{20954E6E-0F1E-4ACB-9E87-BE52001C4F90}" type="pres">
      <dgm:prSet presAssocID="{35C14B77-26C3-44C1-ADEE-BE846AFBA44D}" presName="Name0" presStyleCnt="0">
        <dgm:presLayoutVars>
          <dgm:chMax val="7"/>
          <dgm:chPref val="5"/>
          <dgm:dir val="rev"/>
          <dgm:animOne val="branch"/>
          <dgm:animLvl val="lvl"/>
        </dgm:presLayoutVars>
      </dgm:prSet>
      <dgm:spPr/>
    </dgm:pt>
    <dgm:pt modelId="{5704320A-54EF-4309-B70E-2B1329D75894}" type="pres">
      <dgm:prSet presAssocID="{391B72B4-4FD5-4182-B27E-6144205A418D}" presName="ChildAccent6" presStyleCnt="0"/>
      <dgm:spPr/>
    </dgm:pt>
    <dgm:pt modelId="{FCF59630-A615-4E64-A7B0-A8728EAEF073}" type="pres">
      <dgm:prSet presAssocID="{391B72B4-4FD5-4182-B27E-6144205A418D}" presName="ChildAccent" presStyleLbl="alignImgPlace1" presStyleIdx="0" presStyleCnt="6"/>
      <dgm:spPr/>
    </dgm:pt>
    <dgm:pt modelId="{0B64DFF2-9C9C-4FF9-A99A-C1E8BA9173A6}" type="pres">
      <dgm:prSet presAssocID="{391B72B4-4FD5-4182-B27E-6144205A418D}" presName="Child6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607FAB8-698F-4EB6-A726-80AAD04DD64E}" type="pres">
      <dgm:prSet presAssocID="{391B72B4-4FD5-4182-B27E-6144205A418D}" presName="Parent6" presStyleLbl="node1" presStyleIdx="0" presStyleCnt="6">
        <dgm:presLayoutVars>
          <dgm:chMax val="2"/>
          <dgm:chPref val="1"/>
          <dgm:bulletEnabled val="1"/>
        </dgm:presLayoutVars>
      </dgm:prSet>
      <dgm:spPr/>
    </dgm:pt>
    <dgm:pt modelId="{59C95A02-D563-4C75-B44F-5FFC9B051C02}" type="pres">
      <dgm:prSet presAssocID="{AE3F1718-0017-4333-A06E-7F57A841ACF5}" presName="ChildAccent5" presStyleCnt="0"/>
      <dgm:spPr/>
    </dgm:pt>
    <dgm:pt modelId="{2C80F87E-C83A-4D2C-AFB5-15333ADF7CE0}" type="pres">
      <dgm:prSet presAssocID="{AE3F1718-0017-4333-A06E-7F57A841ACF5}" presName="ChildAccent" presStyleLbl="alignImgPlace1" presStyleIdx="1" presStyleCnt="6"/>
      <dgm:spPr/>
    </dgm:pt>
    <dgm:pt modelId="{9CFB43E3-773D-42E6-B10E-F8A37D455BAF}" type="pres">
      <dgm:prSet presAssocID="{AE3F1718-0017-4333-A06E-7F57A841ACF5}" presName="Child5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8385B3B-C753-482B-8B39-A44B06D10B9D}" type="pres">
      <dgm:prSet presAssocID="{AE3F1718-0017-4333-A06E-7F57A841ACF5}" presName="Parent5" presStyleLbl="node1" presStyleIdx="1" presStyleCnt="6">
        <dgm:presLayoutVars>
          <dgm:chMax val="2"/>
          <dgm:chPref val="1"/>
          <dgm:bulletEnabled val="1"/>
        </dgm:presLayoutVars>
      </dgm:prSet>
      <dgm:spPr/>
    </dgm:pt>
    <dgm:pt modelId="{8583E2BB-E801-48C1-9F9F-D9E22502F26E}" type="pres">
      <dgm:prSet presAssocID="{0C7D6758-577F-49E9-BA03-08275DBE0B20}" presName="ChildAccent4" presStyleCnt="0"/>
      <dgm:spPr/>
    </dgm:pt>
    <dgm:pt modelId="{DE38AB15-9B38-4982-A1D6-BE6586446A79}" type="pres">
      <dgm:prSet presAssocID="{0C7D6758-577F-49E9-BA03-08275DBE0B20}" presName="ChildAccent" presStyleLbl="alignImgPlace1" presStyleIdx="2" presStyleCnt="6"/>
      <dgm:spPr/>
    </dgm:pt>
    <dgm:pt modelId="{93ED2E40-0A50-4616-AD4D-EF555D768514}" type="pres">
      <dgm:prSet presAssocID="{0C7D6758-577F-49E9-BA03-08275DBE0B20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BC06BB-16CB-4301-A02C-7F93F8FD3CB8}" type="pres">
      <dgm:prSet presAssocID="{0C7D6758-577F-49E9-BA03-08275DBE0B20}" presName="Parent4" presStyleLbl="node1" presStyleIdx="2" presStyleCnt="6">
        <dgm:presLayoutVars>
          <dgm:chMax val="2"/>
          <dgm:chPref val="1"/>
          <dgm:bulletEnabled val="1"/>
        </dgm:presLayoutVars>
      </dgm:prSet>
      <dgm:spPr/>
    </dgm:pt>
    <dgm:pt modelId="{2CBA7932-4962-49A6-9F7E-0C920574913C}" type="pres">
      <dgm:prSet presAssocID="{1C7DBED4-35EB-495E-971D-85D004F4D076}" presName="ChildAccent3" presStyleCnt="0"/>
      <dgm:spPr/>
    </dgm:pt>
    <dgm:pt modelId="{186E8F7D-303E-4CF7-9F12-EC1DD0EAA26A}" type="pres">
      <dgm:prSet presAssocID="{1C7DBED4-35EB-495E-971D-85D004F4D076}" presName="ChildAccent" presStyleLbl="alignImgPlace1" presStyleIdx="3" presStyleCnt="6"/>
      <dgm:spPr/>
    </dgm:pt>
    <dgm:pt modelId="{C1CB3C04-8F31-4FC3-921D-DDF6EFD7E721}" type="pres">
      <dgm:prSet presAssocID="{1C7DBED4-35EB-495E-971D-85D004F4D076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E2180C7-C44A-436E-AAF7-48F853CBD50A}" type="pres">
      <dgm:prSet presAssocID="{1C7DBED4-35EB-495E-971D-85D004F4D076}" presName="Parent3" presStyleLbl="node1" presStyleIdx="3" presStyleCnt="6">
        <dgm:presLayoutVars>
          <dgm:chMax val="2"/>
          <dgm:chPref val="1"/>
          <dgm:bulletEnabled val="1"/>
        </dgm:presLayoutVars>
      </dgm:prSet>
      <dgm:spPr/>
    </dgm:pt>
    <dgm:pt modelId="{CF5D0934-8350-409B-B464-3AD327A3BE8D}" type="pres">
      <dgm:prSet presAssocID="{13DDC357-28EA-4B54-945F-6F6848E48451}" presName="ChildAccent2" presStyleCnt="0"/>
      <dgm:spPr/>
    </dgm:pt>
    <dgm:pt modelId="{5BD5A481-E0D1-46CD-AC0E-D10A3C69A72B}" type="pres">
      <dgm:prSet presAssocID="{13DDC357-28EA-4B54-945F-6F6848E48451}" presName="ChildAccent" presStyleLbl="alignImgPlace1" presStyleIdx="4" presStyleCnt="6"/>
      <dgm:spPr/>
    </dgm:pt>
    <dgm:pt modelId="{9B7A8AD3-7B98-4A11-BE50-F1D780FE33F6}" type="pres">
      <dgm:prSet presAssocID="{13DDC357-28EA-4B54-945F-6F6848E48451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7EF2694-4A6D-4CD6-B7E3-04304E0E8E03}" type="pres">
      <dgm:prSet presAssocID="{13DDC357-28EA-4B54-945F-6F6848E48451}" presName="Parent2" presStyleLbl="node1" presStyleIdx="4" presStyleCnt="6">
        <dgm:presLayoutVars>
          <dgm:chMax val="2"/>
          <dgm:chPref val="1"/>
          <dgm:bulletEnabled val="1"/>
        </dgm:presLayoutVars>
      </dgm:prSet>
      <dgm:spPr/>
    </dgm:pt>
    <dgm:pt modelId="{9B53824D-6E0D-4B3F-B0E5-C7C0D7DE6AFE}" type="pres">
      <dgm:prSet presAssocID="{854EBB49-8FBF-48AF-BB61-A6128AF8C6C3}" presName="ChildAccent1" presStyleCnt="0"/>
      <dgm:spPr/>
    </dgm:pt>
    <dgm:pt modelId="{FE95548D-0A99-4E29-8C00-C30191DF1A43}" type="pres">
      <dgm:prSet presAssocID="{854EBB49-8FBF-48AF-BB61-A6128AF8C6C3}" presName="ChildAccent" presStyleLbl="alignImgPlace1" presStyleIdx="5" presStyleCnt="6"/>
      <dgm:spPr/>
    </dgm:pt>
    <dgm:pt modelId="{7C0365C6-380D-43B1-A0E2-95DEE0DEB1E1}" type="pres">
      <dgm:prSet presAssocID="{854EBB49-8FBF-48AF-BB61-A6128AF8C6C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2D1E822-CF29-472F-8C6C-183CE0BE812E}" type="pres">
      <dgm:prSet presAssocID="{854EBB49-8FBF-48AF-BB61-A6128AF8C6C3}" presName="Parent1" presStyleLbl="node1" presStyleIdx="5" presStyleCnt="6">
        <dgm:presLayoutVars>
          <dgm:chMax val="2"/>
          <dgm:chPref val="1"/>
          <dgm:bulletEnabled val="1"/>
        </dgm:presLayoutVars>
      </dgm:prSet>
      <dgm:spPr/>
    </dgm:pt>
  </dgm:ptLst>
  <dgm:cxnLst>
    <dgm:cxn modelId="{9682B808-5804-49C9-BA93-540945E1118B}" type="presOf" srcId="{519C5D1D-9340-4C6E-96C6-65EE0026DCCF}" destId="{9CFB43E3-773D-42E6-B10E-F8A37D455BAF}" srcOrd="1" destOrd="3" presId="urn:microsoft.com/office/officeart/2011/layout/InterconnectedBlockProcess"/>
    <dgm:cxn modelId="{69E7E60B-449A-4C66-B5C9-642C8218BC86}" srcId="{35C14B77-26C3-44C1-ADEE-BE846AFBA44D}" destId="{854EBB49-8FBF-48AF-BB61-A6128AF8C6C3}" srcOrd="0" destOrd="0" parTransId="{502C85E0-3A63-411B-92E8-32CF5C67A53F}" sibTransId="{0265F0D7-95AB-436C-A4D8-9A5A2430A907}"/>
    <dgm:cxn modelId="{DBD6CE0F-1E6F-4C4D-AEDD-7C9E375075E6}" type="presOf" srcId="{4D6A8FBB-2DF5-433B-A041-BCC144D1F6F1}" destId="{FCF59630-A615-4E64-A7B0-A8728EAEF073}" srcOrd="0" destOrd="0" presId="urn:microsoft.com/office/officeart/2011/layout/InterconnectedBlockProcess"/>
    <dgm:cxn modelId="{A858D218-5758-4386-AFE7-30D8BECD9660}" srcId="{35C14B77-26C3-44C1-ADEE-BE846AFBA44D}" destId="{13DDC357-28EA-4B54-945F-6F6848E48451}" srcOrd="1" destOrd="0" parTransId="{AD530DA4-E48B-4D52-B145-2F0FCFC60A04}" sibTransId="{5EA3D052-53C5-426D-884A-57E05E8D6BAF}"/>
    <dgm:cxn modelId="{E4EC371B-12F7-4108-AC53-CDC1368620D5}" type="presOf" srcId="{35C14B77-26C3-44C1-ADEE-BE846AFBA44D}" destId="{20954E6E-0F1E-4ACB-9E87-BE52001C4F90}" srcOrd="0" destOrd="0" presId="urn:microsoft.com/office/officeart/2011/layout/InterconnectedBlockProcess"/>
    <dgm:cxn modelId="{D3137E1D-581C-4A6C-A695-8558CD96DB45}" type="presOf" srcId="{0C7D6758-577F-49E9-BA03-08275DBE0B20}" destId="{A4BC06BB-16CB-4301-A02C-7F93F8FD3CB8}" srcOrd="0" destOrd="0" presId="urn:microsoft.com/office/officeart/2011/layout/InterconnectedBlockProcess"/>
    <dgm:cxn modelId="{C871DA29-D8AA-44B4-ACC8-6989B1152A39}" type="presOf" srcId="{642A88D2-2ECC-44F5-8EEF-9DBC6E86777D}" destId="{DE38AB15-9B38-4982-A1D6-BE6586446A79}" srcOrd="0" destOrd="0" presId="urn:microsoft.com/office/officeart/2011/layout/InterconnectedBlockProcess"/>
    <dgm:cxn modelId="{4D017436-D634-4E1A-8A05-4C3C94821E9C}" type="presOf" srcId="{E1C50E80-C846-4CD9-A450-97CA3BD6BF21}" destId="{2C80F87E-C83A-4D2C-AFB5-15333ADF7CE0}" srcOrd="0" destOrd="1" presId="urn:microsoft.com/office/officeart/2011/layout/InterconnectedBlockProcess"/>
    <dgm:cxn modelId="{0D195836-FD76-43D2-9CB4-C8B6D02A8F76}" type="presOf" srcId="{642A88D2-2ECC-44F5-8EEF-9DBC6E86777D}" destId="{93ED2E40-0A50-4616-AD4D-EF555D768514}" srcOrd="1" destOrd="0" presId="urn:microsoft.com/office/officeart/2011/layout/InterconnectedBlockProcess"/>
    <dgm:cxn modelId="{2E06E337-0AF5-4695-8058-47609018EFA7}" type="presOf" srcId="{1E872D15-1700-4FF9-9866-6801364B00FF}" destId="{2C80F87E-C83A-4D2C-AFB5-15333ADF7CE0}" srcOrd="0" destOrd="0" presId="urn:microsoft.com/office/officeart/2011/layout/InterconnectedBlockProcess"/>
    <dgm:cxn modelId="{A25C7939-59EF-49A1-84F1-85B2ECC8D66B}" srcId="{13DDC357-28EA-4B54-945F-6F6848E48451}" destId="{7ADF4DEC-A360-4AEE-9CBF-D5585A0D6B2F}" srcOrd="0" destOrd="0" parTransId="{D0DB9E9A-E9F1-491F-86F3-EC6FFDFCBF5D}" sibTransId="{6E36BDCE-639A-4F24-B040-00182AC2F626}"/>
    <dgm:cxn modelId="{0A65363B-AB42-4DBA-9D94-98A348E74330}" type="presOf" srcId="{854EBB49-8FBF-48AF-BB61-A6128AF8C6C3}" destId="{62D1E822-CF29-472F-8C6C-183CE0BE812E}" srcOrd="0" destOrd="0" presId="urn:microsoft.com/office/officeart/2011/layout/InterconnectedBlockProcess"/>
    <dgm:cxn modelId="{F3ADAB3D-09E3-4404-A090-7B2E8BA1027D}" srcId="{AE3F1718-0017-4333-A06E-7F57A841ACF5}" destId="{519C5D1D-9340-4C6E-96C6-65EE0026DCCF}" srcOrd="3" destOrd="0" parTransId="{A13C7521-D089-46B6-A134-FF90158B1C59}" sibTransId="{9A91178C-F088-4A0C-80D2-F12B38E9A1A2}"/>
    <dgm:cxn modelId="{9FA9E540-DEA3-4372-87BD-D324E261D211}" srcId="{AE3F1718-0017-4333-A06E-7F57A841ACF5}" destId="{C2B4D839-0C94-4F98-A172-EB4A36D11540}" srcOrd="2" destOrd="0" parTransId="{B86A54D7-BF0B-4213-8CA4-E789F2D0D7E7}" sibTransId="{CBB44A5D-7C2D-444C-A98D-F13147D9EB76}"/>
    <dgm:cxn modelId="{2EC9065E-05F8-4B2D-B8D0-1B33A80DDA16}" type="presOf" srcId="{7ADF4DEC-A360-4AEE-9CBF-D5585A0D6B2F}" destId="{9B7A8AD3-7B98-4A11-BE50-F1D780FE33F6}" srcOrd="1" destOrd="0" presId="urn:microsoft.com/office/officeart/2011/layout/InterconnectedBlockProcess"/>
    <dgm:cxn modelId="{02F84543-C584-4E60-BBB5-348ED81CB191}" srcId="{AE3F1718-0017-4333-A06E-7F57A841ACF5}" destId="{1E872D15-1700-4FF9-9866-6801364B00FF}" srcOrd="0" destOrd="0" parTransId="{2DF7B6AF-918A-4D61-BE94-A3C5FF6FD102}" sibTransId="{69BFFF8E-D0FC-4F4C-8B7E-8979FF70CAF8}"/>
    <dgm:cxn modelId="{1E79F943-FB74-4195-9B28-4D59D69A1E06}" srcId="{854EBB49-8FBF-48AF-BB61-A6128AF8C6C3}" destId="{CF676053-B83D-492E-B8EB-47788C21CBCA}" srcOrd="0" destOrd="0" parTransId="{1ECF3444-F092-49E6-93D5-DCB7D240713E}" sibTransId="{A4C411E6-CF72-431D-AFB3-CFFD81E12EB4}"/>
    <dgm:cxn modelId="{FC423065-687A-451D-91CD-42F61BA801B7}" type="presOf" srcId="{C1542588-0914-458E-AD65-6B9450F53D4C}" destId="{C1CB3C04-8F31-4FC3-921D-DDF6EFD7E721}" srcOrd="1" destOrd="0" presId="urn:microsoft.com/office/officeart/2011/layout/InterconnectedBlockProcess"/>
    <dgm:cxn modelId="{6BB5456A-B8A9-4811-8FCB-7FF4F1FECA94}" type="presOf" srcId="{1C7DBED4-35EB-495E-971D-85D004F4D076}" destId="{AE2180C7-C44A-436E-AAF7-48F853CBD50A}" srcOrd="0" destOrd="0" presId="urn:microsoft.com/office/officeart/2011/layout/InterconnectedBlockProcess"/>
    <dgm:cxn modelId="{2CE0084B-2CB9-494F-8C94-463043DE1B30}" type="presOf" srcId="{13DDC357-28EA-4B54-945F-6F6848E48451}" destId="{C7EF2694-4A6D-4CD6-B7E3-04304E0E8E03}" srcOrd="0" destOrd="0" presId="urn:microsoft.com/office/officeart/2011/layout/InterconnectedBlockProcess"/>
    <dgm:cxn modelId="{0A432C50-D8B3-4588-BC20-1234DA542123}" type="presOf" srcId="{CF676053-B83D-492E-B8EB-47788C21CBCA}" destId="{7C0365C6-380D-43B1-A0E2-95DEE0DEB1E1}" srcOrd="1" destOrd="0" presId="urn:microsoft.com/office/officeart/2011/layout/InterconnectedBlockProcess"/>
    <dgm:cxn modelId="{FFAB5979-C8C2-42EB-9C1F-4474FF1B45EA}" srcId="{391B72B4-4FD5-4182-B27E-6144205A418D}" destId="{4D6A8FBB-2DF5-433B-A041-BCC144D1F6F1}" srcOrd="0" destOrd="0" parTransId="{00FD51FA-C05B-491C-8387-AB97F2EAB142}" sibTransId="{B286F850-5E7D-4847-9F5C-933FDF4CFEC0}"/>
    <dgm:cxn modelId="{0171F084-2C8E-4E5C-A4AF-645D283D4BA4}" srcId="{AE3F1718-0017-4333-A06E-7F57A841ACF5}" destId="{E1C50E80-C846-4CD9-A450-97CA3BD6BF21}" srcOrd="1" destOrd="0" parTransId="{246D63F3-D26E-4D5A-B716-A2A3341A2DF6}" sibTransId="{976A0370-7ACC-44B8-B1F1-933763D92E11}"/>
    <dgm:cxn modelId="{8980A487-14A6-4E9E-8591-2D05879325C9}" type="presOf" srcId="{C2B4D839-0C94-4F98-A172-EB4A36D11540}" destId="{2C80F87E-C83A-4D2C-AFB5-15333ADF7CE0}" srcOrd="0" destOrd="2" presId="urn:microsoft.com/office/officeart/2011/layout/InterconnectedBlockProcess"/>
    <dgm:cxn modelId="{89E4D387-1DC0-498A-804D-7317EF7AC7A5}" type="presOf" srcId="{519C5D1D-9340-4C6E-96C6-65EE0026DCCF}" destId="{2C80F87E-C83A-4D2C-AFB5-15333ADF7CE0}" srcOrd="0" destOrd="3" presId="urn:microsoft.com/office/officeart/2011/layout/InterconnectedBlockProcess"/>
    <dgm:cxn modelId="{7588A389-8AC0-468C-BDB2-189CA3E4132B}" type="presOf" srcId="{4D6A8FBB-2DF5-433B-A041-BCC144D1F6F1}" destId="{0B64DFF2-9C9C-4FF9-A99A-C1E8BA9173A6}" srcOrd="1" destOrd="0" presId="urn:microsoft.com/office/officeart/2011/layout/InterconnectedBlockProcess"/>
    <dgm:cxn modelId="{DCDBF489-46EE-42B0-862C-C4FEF3E29A2C}" srcId="{0C7D6758-577F-49E9-BA03-08275DBE0B20}" destId="{642A88D2-2ECC-44F5-8EEF-9DBC6E86777D}" srcOrd="0" destOrd="0" parTransId="{58792325-14FF-4857-ACEA-D68FA86873DF}" sibTransId="{05E683B7-DBE2-4C89-AC0F-31DEA489C994}"/>
    <dgm:cxn modelId="{F5F2348F-2B5C-4DAA-8C25-AC533AEBD6CB}" type="presOf" srcId="{1E872D15-1700-4FF9-9866-6801364B00FF}" destId="{9CFB43E3-773D-42E6-B10E-F8A37D455BAF}" srcOrd="1" destOrd="0" presId="urn:microsoft.com/office/officeart/2011/layout/InterconnectedBlockProcess"/>
    <dgm:cxn modelId="{4BA1568F-31DA-4804-9001-FF7B707EE548}" type="presOf" srcId="{AE3F1718-0017-4333-A06E-7F57A841ACF5}" destId="{D8385B3B-C753-482B-8B39-A44B06D10B9D}" srcOrd="0" destOrd="0" presId="urn:microsoft.com/office/officeart/2011/layout/InterconnectedBlockProcess"/>
    <dgm:cxn modelId="{975D5DA5-3262-4A44-B581-0C6C1A116975}" type="presOf" srcId="{391B72B4-4FD5-4182-B27E-6144205A418D}" destId="{6607FAB8-698F-4EB6-A726-80AAD04DD64E}" srcOrd="0" destOrd="0" presId="urn:microsoft.com/office/officeart/2011/layout/InterconnectedBlockProcess"/>
    <dgm:cxn modelId="{80A56EA6-A6E6-484B-88F6-18322AF98697}" srcId="{35C14B77-26C3-44C1-ADEE-BE846AFBA44D}" destId="{391B72B4-4FD5-4182-B27E-6144205A418D}" srcOrd="5" destOrd="0" parTransId="{D54890F0-4CBD-433F-8D03-5D00B9FF9E10}" sibTransId="{AD41BD80-8ABC-4930-89B9-15FC83E1A529}"/>
    <dgm:cxn modelId="{6E5CA6A7-4F85-49D2-A8B6-CC1276EA4F0C}" type="presOf" srcId="{C1542588-0914-458E-AD65-6B9450F53D4C}" destId="{186E8F7D-303E-4CF7-9F12-EC1DD0EAA26A}" srcOrd="0" destOrd="0" presId="urn:microsoft.com/office/officeart/2011/layout/InterconnectedBlockProcess"/>
    <dgm:cxn modelId="{98DB30AF-9DFB-4E6A-8B59-45888465CA2A}" type="presOf" srcId="{C2B4D839-0C94-4F98-A172-EB4A36D11540}" destId="{9CFB43E3-773D-42E6-B10E-F8A37D455BAF}" srcOrd="1" destOrd="2" presId="urn:microsoft.com/office/officeart/2011/layout/InterconnectedBlockProcess"/>
    <dgm:cxn modelId="{10880BBF-47A1-4489-A860-8451BBF721A0}" type="presOf" srcId="{E1C50E80-C846-4CD9-A450-97CA3BD6BF21}" destId="{9CFB43E3-773D-42E6-B10E-F8A37D455BAF}" srcOrd="1" destOrd="1" presId="urn:microsoft.com/office/officeart/2011/layout/InterconnectedBlockProcess"/>
    <dgm:cxn modelId="{347AB2C5-F5F2-4419-9A8C-0A6A943D2ACA}" srcId="{35C14B77-26C3-44C1-ADEE-BE846AFBA44D}" destId="{AE3F1718-0017-4333-A06E-7F57A841ACF5}" srcOrd="4" destOrd="0" parTransId="{7DF6E130-D257-45A3-9A26-E1977D47C902}" sibTransId="{F417F661-65C2-425B-B528-A4DA695F063B}"/>
    <dgm:cxn modelId="{EC5211C8-A2E8-46B4-9047-3F958486B63C}" srcId="{35C14B77-26C3-44C1-ADEE-BE846AFBA44D}" destId="{0C7D6758-577F-49E9-BA03-08275DBE0B20}" srcOrd="3" destOrd="0" parTransId="{64204B25-814B-40EA-A0CA-12BBC1FEB84F}" sibTransId="{EEBB1823-AB75-46DD-AC79-3E379BD020E5}"/>
    <dgm:cxn modelId="{E873B0CB-DA58-42BD-A2B0-AF3CE5D973DB}" srcId="{1C7DBED4-35EB-495E-971D-85D004F4D076}" destId="{C1542588-0914-458E-AD65-6B9450F53D4C}" srcOrd="0" destOrd="0" parTransId="{0AE0807F-223D-451F-AEDB-5388E3CC7DC8}" sibTransId="{0C8C8BDE-9BF2-49C2-BA7B-409920DA3C03}"/>
    <dgm:cxn modelId="{148BE6CC-08A2-49E7-848E-2BDE8EDF53D1}" srcId="{35C14B77-26C3-44C1-ADEE-BE846AFBA44D}" destId="{1C7DBED4-35EB-495E-971D-85D004F4D076}" srcOrd="2" destOrd="0" parTransId="{1289F67C-D15C-4CA4-B6BC-F843826DE24C}" sibTransId="{99F2B61F-09A0-42D8-8D3D-5C091E8E3DD3}"/>
    <dgm:cxn modelId="{A94DA3F0-E76F-4DBC-A27B-48CADC25F697}" type="presOf" srcId="{7ADF4DEC-A360-4AEE-9CBF-D5585A0D6B2F}" destId="{5BD5A481-E0D1-46CD-AC0E-D10A3C69A72B}" srcOrd="0" destOrd="0" presId="urn:microsoft.com/office/officeart/2011/layout/InterconnectedBlockProcess"/>
    <dgm:cxn modelId="{827F41FE-3470-4509-8C06-DF2DE5B5E92B}" type="presOf" srcId="{CF676053-B83D-492E-B8EB-47788C21CBCA}" destId="{FE95548D-0A99-4E29-8C00-C30191DF1A43}" srcOrd="0" destOrd="0" presId="urn:microsoft.com/office/officeart/2011/layout/InterconnectedBlockProcess"/>
    <dgm:cxn modelId="{06606E7C-1520-4744-A740-5CBE4B2638BA}" type="presParOf" srcId="{20954E6E-0F1E-4ACB-9E87-BE52001C4F90}" destId="{5704320A-54EF-4309-B70E-2B1329D75894}" srcOrd="0" destOrd="0" presId="urn:microsoft.com/office/officeart/2011/layout/InterconnectedBlockProcess"/>
    <dgm:cxn modelId="{B8733B35-711F-430F-9590-2A7845A76A5C}" type="presParOf" srcId="{5704320A-54EF-4309-B70E-2B1329D75894}" destId="{FCF59630-A615-4E64-A7B0-A8728EAEF073}" srcOrd="0" destOrd="0" presId="urn:microsoft.com/office/officeart/2011/layout/InterconnectedBlockProcess"/>
    <dgm:cxn modelId="{1D78757B-A6E4-4836-A3DB-4AAF59F0322E}" type="presParOf" srcId="{20954E6E-0F1E-4ACB-9E87-BE52001C4F90}" destId="{0B64DFF2-9C9C-4FF9-A99A-C1E8BA9173A6}" srcOrd="1" destOrd="0" presId="urn:microsoft.com/office/officeart/2011/layout/InterconnectedBlockProcess"/>
    <dgm:cxn modelId="{E15A7334-07D3-4881-B015-7603F6FB9141}" type="presParOf" srcId="{20954E6E-0F1E-4ACB-9E87-BE52001C4F90}" destId="{6607FAB8-698F-4EB6-A726-80AAD04DD64E}" srcOrd="2" destOrd="0" presId="urn:microsoft.com/office/officeart/2011/layout/InterconnectedBlockProcess"/>
    <dgm:cxn modelId="{06A5786E-7B77-4D3A-B3E0-B536D7A3744B}" type="presParOf" srcId="{20954E6E-0F1E-4ACB-9E87-BE52001C4F90}" destId="{59C95A02-D563-4C75-B44F-5FFC9B051C02}" srcOrd="3" destOrd="0" presId="urn:microsoft.com/office/officeart/2011/layout/InterconnectedBlockProcess"/>
    <dgm:cxn modelId="{5B28C7BB-B9C1-4B32-A438-771D2C8CC509}" type="presParOf" srcId="{59C95A02-D563-4C75-B44F-5FFC9B051C02}" destId="{2C80F87E-C83A-4D2C-AFB5-15333ADF7CE0}" srcOrd="0" destOrd="0" presId="urn:microsoft.com/office/officeart/2011/layout/InterconnectedBlockProcess"/>
    <dgm:cxn modelId="{3C741493-3969-42CC-A020-CBB145E4D580}" type="presParOf" srcId="{20954E6E-0F1E-4ACB-9E87-BE52001C4F90}" destId="{9CFB43E3-773D-42E6-B10E-F8A37D455BAF}" srcOrd="4" destOrd="0" presId="urn:microsoft.com/office/officeart/2011/layout/InterconnectedBlockProcess"/>
    <dgm:cxn modelId="{3AC504DD-F959-47DD-8F81-515092CD28A6}" type="presParOf" srcId="{20954E6E-0F1E-4ACB-9E87-BE52001C4F90}" destId="{D8385B3B-C753-482B-8B39-A44B06D10B9D}" srcOrd="5" destOrd="0" presId="urn:microsoft.com/office/officeart/2011/layout/InterconnectedBlockProcess"/>
    <dgm:cxn modelId="{CCE87C8D-FAB5-47EE-8BF1-F22C0EB215DC}" type="presParOf" srcId="{20954E6E-0F1E-4ACB-9E87-BE52001C4F90}" destId="{8583E2BB-E801-48C1-9F9F-D9E22502F26E}" srcOrd="6" destOrd="0" presId="urn:microsoft.com/office/officeart/2011/layout/InterconnectedBlockProcess"/>
    <dgm:cxn modelId="{2AE0F0EF-116C-4D27-99E6-58068D242B88}" type="presParOf" srcId="{8583E2BB-E801-48C1-9F9F-D9E22502F26E}" destId="{DE38AB15-9B38-4982-A1D6-BE6586446A79}" srcOrd="0" destOrd="0" presId="urn:microsoft.com/office/officeart/2011/layout/InterconnectedBlockProcess"/>
    <dgm:cxn modelId="{8FF9450A-320C-429C-8B40-EBE18FC111C9}" type="presParOf" srcId="{20954E6E-0F1E-4ACB-9E87-BE52001C4F90}" destId="{93ED2E40-0A50-4616-AD4D-EF555D768514}" srcOrd="7" destOrd="0" presId="urn:microsoft.com/office/officeart/2011/layout/InterconnectedBlockProcess"/>
    <dgm:cxn modelId="{927D7619-978E-4D7E-99D5-4C0471A2AE37}" type="presParOf" srcId="{20954E6E-0F1E-4ACB-9E87-BE52001C4F90}" destId="{A4BC06BB-16CB-4301-A02C-7F93F8FD3CB8}" srcOrd="8" destOrd="0" presId="urn:microsoft.com/office/officeart/2011/layout/InterconnectedBlockProcess"/>
    <dgm:cxn modelId="{440D8C1A-764F-4B17-A4F4-F2EC1F4F3160}" type="presParOf" srcId="{20954E6E-0F1E-4ACB-9E87-BE52001C4F90}" destId="{2CBA7932-4962-49A6-9F7E-0C920574913C}" srcOrd="9" destOrd="0" presId="urn:microsoft.com/office/officeart/2011/layout/InterconnectedBlockProcess"/>
    <dgm:cxn modelId="{C22A34F5-44C1-441C-85A5-CF280C4940E3}" type="presParOf" srcId="{2CBA7932-4962-49A6-9F7E-0C920574913C}" destId="{186E8F7D-303E-4CF7-9F12-EC1DD0EAA26A}" srcOrd="0" destOrd="0" presId="urn:microsoft.com/office/officeart/2011/layout/InterconnectedBlockProcess"/>
    <dgm:cxn modelId="{1E4F00DC-69EC-47FA-BC78-BCB65B0D9916}" type="presParOf" srcId="{20954E6E-0F1E-4ACB-9E87-BE52001C4F90}" destId="{C1CB3C04-8F31-4FC3-921D-DDF6EFD7E721}" srcOrd="10" destOrd="0" presId="urn:microsoft.com/office/officeart/2011/layout/InterconnectedBlockProcess"/>
    <dgm:cxn modelId="{CA57616D-6DDB-41B5-93DE-DD9B2F783EF4}" type="presParOf" srcId="{20954E6E-0F1E-4ACB-9E87-BE52001C4F90}" destId="{AE2180C7-C44A-436E-AAF7-48F853CBD50A}" srcOrd="11" destOrd="0" presId="urn:microsoft.com/office/officeart/2011/layout/InterconnectedBlockProcess"/>
    <dgm:cxn modelId="{FDA0E57C-32EB-4C91-A22D-7CBD6999A199}" type="presParOf" srcId="{20954E6E-0F1E-4ACB-9E87-BE52001C4F90}" destId="{CF5D0934-8350-409B-B464-3AD327A3BE8D}" srcOrd="12" destOrd="0" presId="urn:microsoft.com/office/officeart/2011/layout/InterconnectedBlockProcess"/>
    <dgm:cxn modelId="{1ED84A43-D46E-4FF8-88EE-499DEA603383}" type="presParOf" srcId="{CF5D0934-8350-409B-B464-3AD327A3BE8D}" destId="{5BD5A481-E0D1-46CD-AC0E-D10A3C69A72B}" srcOrd="0" destOrd="0" presId="urn:microsoft.com/office/officeart/2011/layout/InterconnectedBlockProcess"/>
    <dgm:cxn modelId="{D4FB1750-4865-4187-AFD0-DC54B2ECBA40}" type="presParOf" srcId="{20954E6E-0F1E-4ACB-9E87-BE52001C4F90}" destId="{9B7A8AD3-7B98-4A11-BE50-F1D780FE33F6}" srcOrd="13" destOrd="0" presId="urn:microsoft.com/office/officeart/2011/layout/InterconnectedBlockProcess"/>
    <dgm:cxn modelId="{511A335E-8CA1-4820-9D14-A758B8D247B0}" type="presParOf" srcId="{20954E6E-0F1E-4ACB-9E87-BE52001C4F90}" destId="{C7EF2694-4A6D-4CD6-B7E3-04304E0E8E03}" srcOrd="14" destOrd="0" presId="urn:microsoft.com/office/officeart/2011/layout/InterconnectedBlockProcess"/>
    <dgm:cxn modelId="{C53C536F-F7E5-43CB-A51C-19003E88715C}" type="presParOf" srcId="{20954E6E-0F1E-4ACB-9E87-BE52001C4F90}" destId="{9B53824D-6E0D-4B3F-B0E5-C7C0D7DE6AFE}" srcOrd="15" destOrd="0" presId="urn:microsoft.com/office/officeart/2011/layout/InterconnectedBlockProcess"/>
    <dgm:cxn modelId="{2E6EB66E-6011-4C8B-BE5E-62CCBB2AD97A}" type="presParOf" srcId="{9B53824D-6E0D-4B3F-B0E5-C7C0D7DE6AFE}" destId="{FE95548D-0A99-4E29-8C00-C30191DF1A43}" srcOrd="0" destOrd="0" presId="urn:microsoft.com/office/officeart/2011/layout/InterconnectedBlockProcess"/>
    <dgm:cxn modelId="{56312683-4F81-41BD-AB58-AF5A43A402C2}" type="presParOf" srcId="{20954E6E-0F1E-4ACB-9E87-BE52001C4F90}" destId="{7C0365C6-380D-43B1-A0E2-95DEE0DEB1E1}" srcOrd="16" destOrd="0" presId="urn:microsoft.com/office/officeart/2011/layout/InterconnectedBlockProcess"/>
    <dgm:cxn modelId="{033E5557-B1E0-45EB-A1FA-25817936A515}" type="presParOf" srcId="{20954E6E-0F1E-4ACB-9E87-BE52001C4F90}" destId="{62D1E822-CF29-472F-8C6C-183CE0BE812E}" srcOrd="17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59630-A615-4E64-A7B0-A8728EAEF073}">
      <dsp:nvSpPr>
        <dsp:cNvPr id="0" name=""/>
        <dsp:cNvSpPr/>
      </dsp:nvSpPr>
      <dsp:spPr>
        <a:xfrm>
          <a:off x="0" y="1083965"/>
          <a:ext cx="1336167" cy="3604640"/>
        </a:xfrm>
        <a:prstGeom prst="wedgeRectCallout">
          <a:avLst>
            <a:gd name="adj1" fmla="val 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City Council adopts Phase 1 credit policy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City develops online application tool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1st annual credit application window opens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December 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Application window closed February 15</a:t>
          </a:r>
        </a:p>
      </dsp:txBody>
      <dsp:txXfrm>
        <a:off x="0" y="1083965"/>
        <a:ext cx="1166545" cy="3604640"/>
      </dsp:txXfrm>
    </dsp:sp>
    <dsp:sp modelId="{6607FAB8-698F-4EB6-A726-80AAD04DD64E}">
      <dsp:nvSpPr>
        <dsp:cNvPr id="0" name=""/>
        <dsp:cNvSpPr/>
      </dsp:nvSpPr>
      <dsp:spPr>
        <a:xfrm>
          <a:off x="0" y="133265"/>
          <a:ext cx="1336167" cy="9543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October ‘17- March</a:t>
          </a:r>
        </a:p>
      </dsp:txBody>
      <dsp:txXfrm>
        <a:off x="0" y="133265"/>
        <a:ext cx="1336167" cy="954343"/>
      </dsp:txXfrm>
    </dsp:sp>
    <dsp:sp modelId="{2C80F87E-C83A-4D2C-AFB5-15333ADF7CE0}">
      <dsp:nvSpPr>
        <dsp:cNvPr id="0" name=""/>
        <dsp:cNvSpPr/>
      </dsp:nvSpPr>
      <dsp:spPr>
        <a:xfrm>
          <a:off x="1336167" y="1083965"/>
          <a:ext cx="1336167" cy="3392817"/>
        </a:xfrm>
        <a:prstGeom prst="wedgeRectCallout">
          <a:avLst>
            <a:gd name="adj1" fmla="val -62500"/>
            <a:gd name="adj2" fmla="val 20830"/>
          </a:avLst>
        </a:prstGeom>
        <a:solidFill>
          <a:schemeClr val="accent3">
            <a:tint val="50000"/>
            <a:hueOff val="-1923348"/>
            <a:satOff val="-1424"/>
            <a:lumOff val="17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April feedback form on BMPs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Outreach at Farmers Market, Earth Day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Presentations to civic and business associations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</a:t>
          </a:r>
          <a:r>
            <a:rPr lang="en-US" sz="1100" kern="1200" baseline="30000" dirty="0"/>
            <a:t>st</a:t>
          </a:r>
          <a:r>
            <a:rPr lang="en-US" sz="1100" kern="1200" dirty="0"/>
            <a:t> half Stormwater Fee due     June 15</a:t>
          </a:r>
        </a:p>
      </dsp:txBody>
      <dsp:txXfrm>
        <a:off x="1336167" y="1083965"/>
        <a:ext cx="1166545" cy="3392817"/>
      </dsp:txXfrm>
    </dsp:sp>
    <dsp:sp modelId="{D8385B3B-C753-482B-8B39-A44B06D10B9D}">
      <dsp:nvSpPr>
        <dsp:cNvPr id="0" name=""/>
        <dsp:cNvSpPr/>
      </dsp:nvSpPr>
      <dsp:spPr>
        <a:xfrm>
          <a:off x="1336167" y="235760"/>
          <a:ext cx="1336167" cy="848204"/>
        </a:xfrm>
        <a:prstGeom prst="rect">
          <a:avLst/>
        </a:prstGeom>
        <a:solidFill>
          <a:schemeClr val="accent3">
            <a:hueOff val="-1898305"/>
            <a:satOff val="-1247"/>
            <a:lumOff val="-2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April – June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2018</a:t>
          </a:r>
        </a:p>
      </dsp:txBody>
      <dsp:txXfrm>
        <a:off x="1336167" y="235760"/>
        <a:ext cx="1336167" cy="848204"/>
      </dsp:txXfrm>
    </dsp:sp>
    <dsp:sp modelId="{DE38AB15-9B38-4982-A1D6-BE6586446A79}">
      <dsp:nvSpPr>
        <dsp:cNvPr id="0" name=""/>
        <dsp:cNvSpPr/>
      </dsp:nvSpPr>
      <dsp:spPr>
        <a:xfrm>
          <a:off x="2671533" y="1083965"/>
          <a:ext cx="1336167" cy="3180538"/>
        </a:xfrm>
        <a:prstGeom prst="wedgeRectCallout">
          <a:avLst>
            <a:gd name="adj1" fmla="val -62500"/>
            <a:gd name="adj2" fmla="val 20830"/>
          </a:avLst>
        </a:prstGeom>
        <a:solidFill>
          <a:schemeClr val="accent3">
            <a:tint val="50000"/>
            <a:hueOff val="-3846695"/>
            <a:satOff val="-2847"/>
            <a:lumOff val="3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City drafts phase 2 credit manual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City drafts application forms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Ongoing presentations, as requested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671533" y="1083965"/>
        <a:ext cx="1166545" cy="3180538"/>
      </dsp:txXfrm>
    </dsp:sp>
    <dsp:sp modelId="{A4BC06BB-16CB-4301-A02C-7F93F8FD3CB8}">
      <dsp:nvSpPr>
        <dsp:cNvPr id="0" name=""/>
        <dsp:cNvSpPr/>
      </dsp:nvSpPr>
      <dsp:spPr>
        <a:xfrm>
          <a:off x="2671533" y="341900"/>
          <a:ext cx="1336167" cy="742064"/>
        </a:xfrm>
        <a:prstGeom prst="rect">
          <a:avLst/>
        </a:prstGeom>
        <a:solidFill>
          <a:schemeClr val="accent3">
            <a:hueOff val="-3796610"/>
            <a:satOff val="-2494"/>
            <a:lumOff val="-4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July – August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2018</a:t>
          </a:r>
        </a:p>
      </dsp:txBody>
      <dsp:txXfrm>
        <a:off x="2671533" y="341900"/>
        <a:ext cx="1336167" cy="742064"/>
      </dsp:txXfrm>
    </dsp:sp>
    <dsp:sp modelId="{186E8F7D-303E-4CF7-9F12-EC1DD0EAA26A}">
      <dsp:nvSpPr>
        <dsp:cNvPr id="0" name=""/>
        <dsp:cNvSpPr/>
      </dsp:nvSpPr>
      <dsp:spPr>
        <a:xfrm>
          <a:off x="4007700" y="1083965"/>
          <a:ext cx="1336167" cy="2968715"/>
        </a:xfrm>
        <a:prstGeom prst="wedgeRectCallout">
          <a:avLst>
            <a:gd name="adj1" fmla="val -62500"/>
            <a:gd name="adj2" fmla="val 20830"/>
          </a:avLst>
        </a:prstGeom>
        <a:solidFill>
          <a:schemeClr val="accent3">
            <a:tint val="50000"/>
            <a:hueOff val="-5770043"/>
            <a:satOff val="-4271"/>
            <a:lumOff val="53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Public meeting or open house on draft recommended credit policy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Phase 2 Credit Policy considered by City Council</a:t>
          </a:r>
        </a:p>
      </dsp:txBody>
      <dsp:txXfrm>
        <a:off x="4007700" y="1083965"/>
        <a:ext cx="1166545" cy="2968715"/>
      </dsp:txXfrm>
    </dsp:sp>
    <dsp:sp modelId="{AE2180C7-C44A-436E-AAF7-48F853CBD50A}">
      <dsp:nvSpPr>
        <dsp:cNvPr id="0" name=""/>
        <dsp:cNvSpPr/>
      </dsp:nvSpPr>
      <dsp:spPr>
        <a:xfrm>
          <a:off x="4007700" y="451228"/>
          <a:ext cx="1328166" cy="635925"/>
        </a:xfrm>
        <a:prstGeom prst="rect">
          <a:avLst/>
        </a:prstGeom>
        <a:solidFill>
          <a:schemeClr val="accent3">
            <a:hueOff val="-5694915"/>
            <a:satOff val="-3742"/>
            <a:lumOff val="-7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September – October 2018</a:t>
          </a:r>
        </a:p>
      </dsp:txBody>
      <dsp:txXfrm>
        <a:off x="4007700" y="451228"/>
        <a:ext cx="1328166" cy="635925"/>
      </dsp:txXfrm>
    </dsp:sp>
    <dsp:sp modelId="{5BD5A481-E0D1-46CD-AC0E-D10A3C69A72B}">
      <dsp:nvSpPr>
        <dsp:cNvPr id="0" name=""/>
        <dsp:cNvSpPr/>
      </dsp:nvSpPr>
      <dsp:spPr>
        <a:xfrm>
          <a:off x="5339867" y="1083965"/>
          <a:ext cx="1336167" cy="2756436"/>
        </a:xfrm>
        <a:prstGeom prst="wedgeRectCallout">
          <a:avLst>
            <a:gd name="adj1" fmla="val -62500"/>
            <a:gd name="adj2" fmla="val 20830"/>
          </a:avLst>
        </a:prstGeom>
        <a:solidFill>
          <a:schemeClr val="accent3">
            <a:tint val="50000"/>
            <a:hueOff val="-7693391"/>
            <a:satOff val="-5694"/>
            <a:lumOff val="71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</a:t>
          </a:r>
          <a:r>
            <a:rPr lang="en-US" sz="1100" kern="1200" baseline="30000" dirty="0"/>
            <a:t>nd</a:t>
          </a:r>
          <a:r>
            <a:rPr lang="en-US" sz="1100" kern="1200" dirty="0"/>
            <a:t> half Stormwater Fee due November 15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City develops phase 2 application process</a:t>
          </a:r>
        </a:p>
      </dsp:txBody>
      <dsp:txXfrm>
        <a:off x="5339867" y="1083965"/>
        <a:ext cx="1166545" cy="2756436"/>
      </dsp:txXfrm>
    </dsp:sp>
    <dsp:sp modelId="{C7EF2694-4A6D-4CD6-B7E3-04304E0E8E03}">
      <dsp:nvSpPr>
        <dsp:cNvPr id="0" name=""/>
        <dsp:cNvSpPr/>
      </dsp:nvSpPr>
      <dsp:spPr>
        <a:xfrm>
          <a:off x="5339867" y="553723"/>
          <a:ext cx="1320165" cy="530241"/>
        </a:xfrm>
        <a:prstGeom prst="rect">
          <a:avLst/>
        </a:prstGeom>
        <a:solidFill>
          <a:schemeClr val="accent3">
            <a:hueOff val="-7593220"/>
            <a:satOff val="-4989"/>
            <a:lumOff val="-9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November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2018</a:t>
          </a:r>
        </a:p>
      </dsp:txBody>
      <dsp:txXfrm>
        <a:off x="5339867" y="553723"/>
        <a:ext cx="1320165" cy="530241"/>
      </dsp:txXfrm>
    </dsp:sp>
    <dsp:sp modelId="{FE95548D-0A99-4E29-8C00-C30191DF1A43}">
      <dsp:nvSpPr>
        <dsp:cNvPr id="0" name=""/>
        <dsp:cNvSpPr/>
      </dsp:nvSpPr>
      <dsp:spPr>
        <a:xfrm>
          <a:off x="6664833" y="1083965"/>
          <a:ext cx="1336167" cy="2544613"/>
        </a:xfrm>
        <a:prstGeom prst="wedgeRectCallout">
          <a:avLst>
            <a:gd name="adj1" fmla="val -62500"/>
            <a:gd name="adj2" fmla="val 20830"/>
          </a:avLst>
        </a:prstGeom>
        <a:solidFill>
          <a:schemeClr val="accent3">
            <a:tint val="50000"/>
            <a:hueOff val="-9616738"/>
            <a:satOff val="-7118"/>
            <a:lumOff val="89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Credit Application Window opens December 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Credit Applications due February 15</a:t>
          </a:r>
        </a:p>
      </dsp:txBody>
      <dsp:txXfrm>
        <a:off x="6664833" y="1083965"/>
        <a:ext cx="1166545" cy="2544613"/>
      </dsp:txXfrm>
    </dsp:sp>
    <dsp:sp modelId="{62D1E822-CF29-472F-8C6C-183CE0BE812E}">
      <dsp:nvSpPr>
        <dsp:cNvPr id="0" name=""/>
        <dsp:cNvSpPr/>
      </dsp:nvSpPr>
      <dsp:spPr>
        <a:xfrm>
          <a:off x="6664833" y="659863"/>
          <a:ext cx="1336167" cy="424102"/>
        </a:xfrm>
        <a:prstGeom prst="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December – February ‘19</a:t>
          </a:r>
        </a:p>
      </dsp:txBody>
      <dsp:txXfrm>
        <a:off x="6664833" y="659863"/>
        <a:ext cx="1336167" cy="424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13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r>
              <a:rPr lang="en-US"/>
              <a:t>Final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31824A66-2CD0-42A2-B63E-99DE229AEB44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7C9BE3F5-341F-484B-BACA-CD21A087F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99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r>
              <a:rPr lang="en-US"/>
              <a:t>Final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C25899C3-696E-4E26-85BB-EF5723B7A245}" type="datetime1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EA00913E-631D-4761-B41C-54ECAAFF5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64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0913E-631D-4761-B41C-54ECAAFF568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0B851B7-CA7E-46AB-8630-3C2C2B93CD50}" type="datetime1">
              <a:rPr lang="en-US" smtClean="0"/>
              <a:t>6/21/2018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1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>
              <a:buClr>
                <a:srgbClr val="01573E"/>
              </a:buClr>
            </a:pPr>
            <a:r>
              <a:rPr lang="en-US" sz="2800" dirty="0"/>
              <a:t>Capture program costs</a:t>
            </a:r>
          </a:p>
          <a:p>
            <a:endParaRPr lang="en-US" dirty="0"/>
          </a:p>
          <a:p>
            <a:r>
              <a:rPr lang="en-US" dirty="0"/>
              <a:t>Maximize equity</a:t>
            </a:r>
          </a:p>
          <a:p>
            <a:endParaRPr lang="en-US" dirty="0"/>
          </a:p>
          <a:p>
            <a:r>
              <a:rPr lang="en-US" dirty="0"/>
              <a:t>Minimize administrative cost</a:t>
            </a:r>
          </a:p>
          <a:p>
            <a:endParaRPr lang="en-US" dirty="0"/>
          </a:p>
          <a:p>
            <a:r>
              <a:rPr lang="en-US" dirty="0"/>
              <a:t>Maximize understandability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19B87B-2746-44BA-8A39-29D4B70CFB02}" type="datetime1">
              <a:rPr lang="en-US" smtClean="0"/>
              <a:t>6/21/2018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913E-631D-4761-B41C-54ECAAFF56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6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4EE5A8C-8A8C-4F43-97D5-D4B26215C72D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913E-631D-4761-B41C-54ECAAFF568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56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C4F5E43-D64E-4379-B6E8-E7804548007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913E-631D-4761-B41C-54ECAAFF568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8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25D4171-18B7-4482-BC6B-F229B3A1E514}" type="datetime1">
              <a:rPr lang="en-US" smtClean="0"/>
              <a:t>6/21/2018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913E-631D-4761-B41C-54ECAAFF568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613AAA-243A-4857-BC68-9109D722E6F0}" type="datetime1">
              <a:rPr lang="en-US" smtClean="0"/>
              <a:t>6/21/2018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913E-631D-4761-B41C-54ECAAFF56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3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768D9F-DCFD-440A-9FE2-2E9FE57A62E1}" type="datetime1">
              <a:rPr lang="en-US" smtClean="0"/>
              <a:t>6/21/2018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913E-631D-4761-B41C-54ECAAFF56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2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B201D2-3EF8-4EAC-ADDA-BD4112A3B3B0}" type="datetime1">
              <a:rPr lang="en-US" smtClean="0"/>
              <a:t>6/21/2018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913E-631D-4761-B41C-54ECAAFF56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3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2D1FD6F-5BBC-4591-9D93-B6216CC11066}" type="datetime1">
              <a:rPr lang="en-US" smtClean="0"/>
              <a:t>6/21/2018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913E-631D-4761-B41C-54ECAAFF568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 algn="l">
              <a:defRPr sz="4000" b="1" i="0" baseline="0">
                <a:ln>
                  <a:noFill/>
                </a:ln>
                <a:solidFill>
                  <a:srgbClr val="0157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600" baseline="0">
                <a:solidFill>
                  <a:srgbClr val="00457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71" y="178565"/>
            <a:ext cx="1421633" cy="14216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6437670"/>
            <a:ext cx="9144000" cy="420329"/>
          </a:xfrm>
          <a:prstGeom prst="rect">
            <a:avLst/>
          </a:prstGeom>
          <a:solidFill>
            <a:srgbClr val="015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S:\envqlty\Stormwater\Stormwater Utility Program\SWU PROJECT PHASE 1\10-Public Outreach Support\Branding\Eco-City Clean Waterways 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25" y="5797431"/>
            <a:ext cx="1597034" cy="5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4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915076"/>
          </a:xfrm>
        </p:spPr>
        <p:txBody>
          <a:bodyPr/>
          <a:lstStyle>
            <a:lvl4pPr>
              <a:buClr>
                <a:srgbClr val="00457C"/>
              </a:buClr>
              <a:defRPr sz="1800" baseline="0"/>
            </a:lvl4pPr>
            <a:lvl5pPr>
              <a:buClr>
                <a:srgbClr val="01573E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334375" y="0"/>
            <a:ext cx="809625" cy="6858000"/>
          </a:xfrm>
          <a:prstGeom prst="rect">
            <a:avLst/>
          </a:prstGeom>
          <a:solidFill>
            <a:srgbClr val="015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34375" y="6076950"/>
            <a:ext cx="809625" cy="685800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9150" y="6239510"/>
            <a:ext cx="641278" cy="396240"/>
          </a:xfrm>
          <a:prstGeom prst="bracketPair">
            <a:avLst>
              <a:gd name="adj" fmla="val 17949"/>
            </a:avLst>
          </a:prstGeom>
          <a:ln w="2540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97442"/>
            <a:ext cx="794359" cy="794359"/>
          </a:xfrm>
          <a:prstGeom prst="rect">
            <a:avLst/>
          </a:prstGeom>
        </p:spPr>
      </p:pic>
      <p:pic>
        <p:nvPicPr>
          <p:cNvPr id="9" name="Picture 2" descr="S:\envqlty\Stormwater\Stormwater Utility Program\SWU PROJECT PHASE 1\10-Public Outreach Support\Branding\Eco-City Clean Waterways 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21" y="6233523"/>
            <a:ext cx="1597034" cy="5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10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 cap="none" spc="-100" baseline="0">
          <a:ln>
            <a:noFill/>
          </a:ln>
          <a:solidFill>
            <a:srgbClr val="01573E"/>
          </a:solidFill>
          <a:effectLst/>
          <a:latin typeface="Verdana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01573E"/>
        </a:buClr>
        <a:buFont typeface="Arial" pitchFamily="34" charset="0"/>
        <a:buChar char="•"/>
        <a:defRPr sz="2800" kern="1200" baseline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rgbClr val="00457C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rgbClr val="01573E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ormwater@alexandriav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exandriava.gov/stormwat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t"/>
          <a:lstStyle/>
          <a:p>
            <a:pPr algn="ctr"/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Stormwater Utility Fee  </a:t>
            </a:r>
            <a:b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Phase 2 </a:t>
            </a:r>
            <a:b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 Policy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6820" y="4868798"/>
            <a:ext cx="6461760" cy="874777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June 21, 2018</a:t>
            </a:r>
          </a:p>
        </p:txBody>
      </p:sp>
    </p:spTree>
    <p:extLst>
      <p:ext uri="{BB962C8B-B14F-4D97-AF65-F5344CB8AC3E}">
        <p14:creationId xmlns:p14="http://schemas.microsoft.com/office/powerpoint/2010/main" val="30917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60B5-579D-4204-AFBF-1F41BD7C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Phase 2</a:t>
            </a:r>
            <a:br>
              <a:rPr lang="en-US" dirty="0"/>
            </a:br>
            <a:r>
              <a:rPr lang="en-US" dirty="0"/>
              <a:t>Structural Credits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6C6B-F111-4B67-83E0-ABEC4B3B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FCE50-F1BB-44F3-8737-C5FD22C03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"/>
          <a:stretch/>
        </p:blipFill>
        <p:spPr>
          <a:xfrm>
            <a:off x="-38929" y="4139456"/>
            <a:ext cx="5306668" cy="2718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19E1F-5508-45C8-9A42-2C228ABA9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3"/>
          <a:stretch/>
        </p:blipFill>
        <p:spPr>
          <a:xfrm>
            <a:off x="3713977" y="1600200"/>
            <a:ext cx="5430024" cy="25392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338DEC-FD64-4CED-B384-CA9FCCE9577F}"/>
              </a:ext>
            </a:extLst>
          </p:cNvPr>
          <p:cNvSpPr/>
          <p:nvPr/>
        </p:nvSpPr>
        <p:spPr>
          <a:xfrm>
            <a:off x="268355" y="1521614"/>
            <a:ext cx="35880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/>
              <a:t>During the year: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Inspect annually per recorded maintenance agreement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Perform needed maintenance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Qualified professional certifies that the structure is properly functioning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A50B53-D120-4FE0-8FEB-C7AD351173F2}"/>
              </a:ext>
            </a:extLst>
          </p:cNvPr>
          <p:cNvSpPr/>
          <p:nvPr/>
        </p:nvSpPr>
        <p:spPr>
          <a:xfrm>
            <a:off x="4905789" y="4279816"/>
            <a:ext cx="3171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/>
              <a:t>By February 15: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Apply online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Window opens December 1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Credits are split May and October bills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01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F7A0-53E4-4F49-B757-8A1C6125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84918"/>
          </a:xfrm>
        </p:spPr>
        <p:txBody>
          <a:bodyPr/>
          <a:lstStyle/>
          <a:p>
            <a:r>
              <a:rPr lang="en-US" dirty="0"/>
              <a:t>Overall Credit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7299F-B3DB-452A-B98B-30F4D864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65E2AA-2ED4-49FC-B9DF-F61B01A8AB14}"/>
              </a:ext>
            </a:extLst>
          </p:cNvPr>
          <p:cNvSpPr/>
          <p:nvPr/>
        </p:nvSpPr>
        <p:spPr>
          <a:xfrm>
            <a:off x="231912" y="5569260"/>
            <a:ext cx="7971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Max combined 50% credit for any property.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CB8F65C8-41B4-4DD4-8209-748FD44E9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590830"/>
              </p:ext>
            </p:extLst>
          </p:nvPr>
        </p:nvGraphicFramePr>
        <p:xfrm>
          <a:off x="231913" y="1390480"/>
          <a:ext cx="7971184" cy="41661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38120">
                  <a:extLst>
                    <a:ext uri="{9D8B030D-6E8A-4147-A177-3AD203B41FA5}">
                      <a16:colId xmlns:a16="http://schemas.microsoft.com/office/drawing/2014/main" val="1559857747"/>
                    </a:ext>
                  </a:extLst>
                </a:gridCol>
                <a:gridCol w="3005691">
                  <a:extLst>
                    <a:ext uri="{9D8B030D-6E8A-4147-A177-3AD203B41FA5}">
                      <a16:colId xmlns:a16="http://schemas.microsoft.com/office/drawing/2014/main" val="1102447861"/>
                    </a:ext>
                  </a:extLst>
                </a:gridCol>
                <a:gridCol w="2627373">
                  <a:extLst>
                    <a:ext uri="{9D8B030D-6E8A-4147-A177-3AD203B41FA5}">
                      <a16:colId xmlns:a16="http://schemas.microsoft.com/office/drawing/2014/main" val="843402729"/>
                    </a:ext>
                  </a:extLst>
                </a:gridCol>
              </a:tblGrid>
              <a:tr h="297211">
                <a:tc>
                  <a:txBody>
                    <a:bodyPr/>
                    <a:lstStyle/>
                    <a:p>
                      <a:r>
                        <a:rPr lang="en-US" sz="1600" dirty="0"/>
                        <a:t>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Much?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044052"/>
                  </a:ext>
                </a:extLst>
              </a:tr>
              <a:tr h="5133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Townhomes and Detached Single Family Homes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Flat Credit Menu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30%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258087"/>
                  </a:ext>
                </a:extLst>
              </a:tr>
              <a:tr h="5133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All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Mandatory Structural Stormwater Facilities*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20% Max for BMP</a:t>
                      </a:r>
                    </a:p>
                    <a:p>
                      <a:r>
                        <a:rPr lang="en-US" sz="1600" dirty="0">
                          <a:latin typeface="+mj-lt"/>
                        </a:rPr>
                        <a:t>10% Max for Detention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040859"/>
                  </a:ext>
                </a:extLst>
              </a:tr>
              <a:tr h="5133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Residential Condos and Non-residential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Green Infrastructure BMP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20%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699418"/>
                  </a:ext>
                </a:extLst>
              </a:tr>
              <a:tr h="5133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Residential Condos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Nutrient Management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10%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01517"/>
                  </a:ext>
                </a:extLst>
              </a:tr>
              <a:tr h="513364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 Condos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Tree Planting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10% 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972733"/>
                  </a:ext>
                </a:extLst>
              </a:tr>
              <a:tr h="72951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Non-residential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Adopt-A-Waterway*</a:t>
                      </a:r>
                    </a:p>
                    <a:p>
                      <a:r>
                        <a:rPr lang="en-US" sz="1600" dirty="0">
                          <a:latin typeface="+mj-lt"/>
                        </a:rPr>
                        <a:t>Adopt-A-Block*</a:t>
                      </a:r>
                    </a:p>
                    <a:p>
                      <a:r>
                        <a:rPr lang="en-US" sz="1600" dirty="0">
                          <a:latin typeface="+mj-lt"/>
                        </a:rPr>
                        <a:t>Adopt-A-Storm Drain*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10% Max for each, </a:t>
                      </a:r>
                    </a:p>
                    <a:p>
                      <a:r>
                        <a:rPr lang="en-US" sz="1600" dirty="0">
                          <a:latin typeface="+mj-lt"/>
                        </a:rPr>
                        <a:t>30% Max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81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5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Jesse Maines, Division Chief</a:t>
            </a:r>
          </a:p>
          <a:p>
            <a:r>
              <a:rPr lang="en-US" dirty="0"/>
              <a:t>Rachael Moxley, P.E., SWU Manager</a:t>
            </a:r>
          </a:p>
          <a:p>
            <a:r>
              <a:rPr lang="en-US" dirty="0"/>
              <a:t>Danilo Nunez, P.E., SWU Engineer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Phone: 703-746-6499</a:t>
            </a:r>
          </a:p>
          <a:p>
            <a:pPr marL="11430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3"/>
              </a:rPr>
              <a:t>stormwater@alexandriava.gov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Web: </a:t>
            </a:r>
            <a:r>
              <a:rPr lang="en-US" dirty="0">
                <a:hlinkClick r:id="rId4"/>
              </a:rPr>
              <a:t>www.alexandriava.gov/stormwater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Adopt SWU?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057"/>
            <a:ext cx="7620000" cy="5072743"/>
          </a:xfrm>
        </p:spPr>
        <p:txBody>
          <a:bodyPr>
            <a:normAutofit/>
          </a:bodyPr>
          <a:lstStyle/>
          <a:p>
            <a:r>
              <a:rPr lang="en-US" b="1" dirty="0"/>
              <a:t>July 2013 – New state/federal mandates requiring infrastructure investments</a:t>
            </a:r>
          </a:p>
          <a:p>
            <a:pPr lvl="1"/>
            <a:r>
              <a:rPr lang="en-US" b="1" dirty="0"/>
              <a:t>Chesapeake Bay ‘Pollution Budget’</a:t>
            </a:r>
          </a:p>
          <a:p>
            <a:r>
              <a:rPr lang="en-US" dirty="0"/>
              <a:t>February 2016 - Council direction</a:t>
            </a:r>
          </a:p>
          <a:p>
            <a:pPr lvl="1"/>
            <a:r>
              <a:rPr lang="en-US" dirty="0"/>
              <a:t>Creating framework; conduct outreach</a:t>
            </a:r>
          </a:p>
          <a:p>
            <a:r>
              <a:rPr lang="en-US" dirty="0"/>
              <a:t>May 4, 2017 – Council adopted SWU framework and ordinance</a:t>
            </a:r>
          </a:p>
          <a:p>
            <a:r>
              <a:rPr lang="en-US" dirty="0"/>
              <a:t>May 15, 2018 – 1</a:t>
            </a:r>
            <a:r>
              <a:rPr lang="en-US" baseline="30000" dirty="0"/>
              <a:t>st</a:t>
            </a:r>
            <a:r>
              <a:rPr lang="en-US" dirty="0"/>
              <a:t> half on RE bill</a:t>
            </a:r>
          </a:p>
          <a:p>
            <a:r>
              <a:rPr lang="en-US" dirty="0"/>
              <a:t>June 15, 2018 – 1</a:t>
            </a:r>
            <a:r>
              <a:rPr lang="en-US" baseline="30000" dirty="0"/>
              <a:t>st</a:t>
            </a:r>
            <a:r>
              <a:rPr lang="en-US" dirty="0"/>
              <a:t> half due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Family Residential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Residential F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3"/>
          <a:stretch>
            <a:fillRect/>
          </a:stretch>
        </p:blipFill>
        <p:spPr bwMode="auto">
          <a:xfrm>
            <a:off x="426720" y="2207156"/>
            <a:ext cx="7850133" cy="392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211" y="1426135"/>
            <a:ext cx="7753149" cy="601134"/>
          </a:xfrm>
        </p:spPr>
        <p:txBody>
          <a:bodyPr>
            <a:normAutofit fontScale="850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Fixed-Fee, Tiered approach, based on Property 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0804" y="5928663"/>
            <a:ext cx="690270" cy="2241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9071" y="5895293"/>
            <a:ext cx="690270" cy="2241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58671" y="5932645"/>
            <a:ext cx="690270" cy="2241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" y="5537200"/>
            <a:ext cx="1463040" cy="5722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100" b="1" dirty="0"/>
              <a:t>$39.20/yr</a:t>
            </a:r>
          </a:p>
          <a:p>
            <a:pPr algn="ctr"/>
            <a:r>
              <a:rPr lang="en-US" sz="1100" b="1" dirty="0"/>
              <a:t>$19.60/6 mos</a:t>
            </a:r>
            <a:r>
              <a:rPr lang="en-US" sz="105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2686" y="5547163"/>
            <a:ext cx="1463040" cy="5722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100" b="1" dirty="0"/>
              <a:t>$58.80/yr</a:t>
            </a:r>
          </a:p>
          <a:p>
            <a:pPr algn="ctr"/>
            <a:r>
              <a:rPr lang="en-US" sz="1100" b="1" dirty="0"/>
              <a:t>$29.40/6 mos</a:t>
            </a:r>
            <a:r>
              <a:rPr lang="en-US" sz="105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4861" y="5561062"/>
            <a:ext cx="1463040" cy="5722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100" b="1" dirty="0"/>
              <a:t>$140.00/yr</a:t>
            </a:r>
          </a:p>
          <a:p>
            <a:pPr algn="ctr"/>
            <a:r>
              <a:rPr lang="en-US" sz="1100" b="1" dirty="0"/>
              <a:t>$70.00/6 mos</a:t>
            </a:r>
            <a:r>
              <a:rPr lang="en-US" sz="105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0320" y="5561062"/>
            <a:ext cx="1463040" cy="5722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100" b="1" dirty="0"/>
              <a:t>$233.80/yr</a:t>
            </a:r>
          </a:p>
          <a:p>
            <a:pPr algn="ctr"/>
            <a:r>
              <a:rPr lang="en-US" sz="1100" b="1" dirty="0"/>
              <a:t>$116.90/6 mos</a:t>
            </a:r>
            <a:r>
              <a:rPr lang="en-US" sz="105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7BD59-3CA8-497C-BF20-CD0A13FFCD33}"/>
              </a:ext>
            </a:extLst>
          </p:cNvPr>
          <p:cNvSpPr/>
          <p:nvPr/>
        </p:nvSpPr>
        <p:spPr>
          <a:xfrm>
            <a:off x="3554385" y="5941865"/>
            <a:ext cx="28164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1573E"/>
              </a:buClr>
            </a:pPr>
            <a:r>
              <a:rPr lang="en-US" sz="1100" b="1" dirty="0"/>
              <a:t> 1 ERU = 2,062 sq. ft.</a:t>
            </a:r>
          </a:p>
        </p:txBody>
      </p:sp>
    </p:spTree>
    <p:extLst>
      <p:ext uri="{BB962C8B-B14F-4D97-AF65-F5344CB8AC3E}">
        <p14:creationId xmlns:p14="http://schemas.microsoft.com/office/powerpoint/2010/main" val="7142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Calculated</a:t>
            </a:r>
            <a:br>
              <a:rPr lang="en-US" dirty="0"/>
            </a:br>
            <a:r>
              <a:rPr lang="en-US" dirty="0"/>
              <a:t>Non-Residential Fee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S:\envqlty\Stormwater\Stormwater Utility Program\SWU PROJECT PHASE 1\10-Public Outreach Support\Infographic Development\Non-Residential Fe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7" y="1591938"/>
            <a:ext cx="8135005" cy="44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826"/>
            <a:ext cx="7620000" cy="1143000"/>
          </a:xfrm>
        </p:spPr>
        <p:txBody>
          <a:bodyPr/>
          <a:lstStyle/>
          <a:p>
            <a:pPr lvl="0"/>
            <a:r>
              <a:rPr lang="en-US" dirty="0"/>
              <a:t>Tax Rate vs. Fee Funding:  Creating Equity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4" y="1136913"/>
            <a:ext cx="3899641" cy="359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76" y="1218395"/>
            <a:ext cx="3546843" cy="360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594" y="3180120"/>
            <a:ext cx="3508480" cy="343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4423" y="5003321"/>
            <a:ext cx="2639683" cy="1169551"/>
          </a:xfrm>
          <a:prstGeom prst="rect">
            <a:avLst/>
          </a:prstGeom>
          <a:solidFill>
            <a:srgbClr val="01573E"/>
          </a:solidFill>
          <a:ln>
            <a:solidFill>
              <a:srgbClr val="00457C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400" i="1" dirty="0"/>
              <a:t>NOTE:  Fee applies to non-profits and faith-based properties that currently do not pay real estate taxes.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513ED-9A53-4C80-9DC4-1754A2D16DCD}"/>
              </a:ext>
            </a:extLst>
          </p:cNvPr>
          <p:cNvSpPr txBox="1"/>
          <p:nvPr/>
        </p:nvSpPr>
        <p:spPr>
          <a:xfrm>
            <a:off x="5712315" y="1445209"/>
            <a:ext cx="2492188" cy="43726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SWU Fee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D158C-CD03-4C52-872E-7418EB34D69B}"/>
              </a:ext>
            </a:extLst>
          </p:cNvPr>
          <p:cNvSpPr txBox="1"/>
          <p:nvPr/>
        </p:nvSpPr>
        <p:spPr>
          <a:xfrm>
            <a:off x="117377" y="1443791"/>
            <a:ext cx="2874806" cy="35657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algn="ctr"/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Tax Rate</a:t>
            </a:r>
          </a:p>
        </p:txBody>
      </p:sp>
    </p:spTree>
    <p:extLst>
      <p:ext uri="{BB962C8B-B14F-4D97-AF65-F5344CB8AC3E}">
        <p14:creationId xmlns:p14="http://schemas.microsoft.com/office/powerpoint/2010/main" val="37179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5316-86FC-4BA0-B7B2-D40D91BE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Policy Schedule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BAE1483-A452-4403-9C4A-7B40A29A9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738435"/>
              </p:ext>
            </p:extLst>
          </p:nvPr>
        </p:nvGraphicFramePr>
        <p:xfrm>
          <a:off x="218661" y="1417638"/>
          <a:ext cx="8001000" cy="482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A3CC0-0408-44F6-BEDA-57A9641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C869D31-1427-4664-805C-043F1F5F3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94" y="4136773"/>
            <a:ext cx="4107441" cy="2718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D5FA0E-3848-45D3-99E7-23654B445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9456"/>
            <a:ext cx="2718544" cy="27185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3437AB-C160-4F36-BC1B-16B0FF7738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9"/>
          <a:stretch/>
        </p:blipFill>
        <p:spPr>
          <a:xfrm>
            <a:off x="6327132" y="1610136"/>
            <a:ext cx="2753296" cy="248918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08DD50-9F45-4E2E-BF6C-F838372BAB20}"/>
              </a:ext>
            </a:extLst>
          </p:cNvPr>
          <p:cNvSpPr/>
          <p:nvPr/>
        </p:nvSpPr>
        <p:spPr>
          <a:xfrm>
            <a:off x="6417853" y="3180522"/>
            <a:ext cx="2749923" cy="785948"/>
          </a:xfrm>
          <a:prstGeom prst="rect">
            <a:avLst/>
          </a:prstGeom>
          <a:solidFill>
            <a:schemeClr val="accent3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Rain Barrel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893293-915F-4B2C-B312-B9D5BB7A22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0" b="22629"/>
          <a:stretch/>
        </p:blipFill>
        <p:spPr>
          <a:xfrm>
            <a:off x="3717349" y="1610136"/>
            <a:ext cx="2700504" cy="248918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3C2F63E-3FA0-421E-95B1-0CC433C34DDA}"/>
              </a:ext>
            </a:extLst>
          </p:cNvPr>
          <p:cNvSpPr/>
          <p:nvPr/>
        </p:nvSpPr>
        <p:spPr>
          <a:xfrm>
            <a:off x="3713976" y="3180522"/>
            <a:ext cx="2710444" cy="785948"/>
          </a:xfrm>
          <a:prstGeom prst="rect">
            <a:avLst/>
          </a:prstGeom>
          <a:solidFill>
            <a:schemeClr val="accent3">
              <a:lumMod val="5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Conservation Landscaping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Menu of Options </a:t>
            </a:r>
            <a:br>
              <a:rPr lang="en-US" dirty="0"/>
            </a:br>
            <a:r>
              <a:rPr lang="en-US" dirty="0"/>
              <a:t>Townhomes and Detached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A22DB3-6A86-47AC-B003-A612AD680649}"/>
              </a:ext>
            </a:extLst>
          </p:cNvPr>
          <p:cNvSpPr/>
          <p:nvPr/>
        </p:nvSpPr>
        <p:spPr>
          <a:xfrm>
            <a:off x="-48868" y="6152322"/>
            <a:ext cx="2767412" cy="526026"/>
          </a:xfrm>
          <a:prstGeom prst="rect">
            <a:avLst/>
          </a:prstGeom>
          <a:solidFill>
            <a:schemeClr val="accent6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Rain Garden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4493AC-C135-40CB-9F71-16D16C6F1A94}"/>
              </a:ext>
            </a:extLst>
          </p:cNvPr>
          <p:cNvSpPr/>
          <p:nvPr/>
        </p:nvSpPr>
        <p:spPr>
          <a:xfrm>
            <a:off x="69688" y="1525711"/>
            <a:ext cx="36476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/>
              <a:t>Practices on Menu: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Annual practices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Green infrastructure practices requiring annual maintenance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3DC4C7-C73C-40A8-A2B1-6C2EBE6597A1}"/>
              </a:ext>
            </a:extLst>
          </p:cNvPr>
          <p:cNvSpPr/>
          <p:nvPr/>
        </p:nvSpPr>
        <p:spPr>
          <a:xfrm>
            <a:off x="4905789" y="4279816"/>
            <a:ext cx="31714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/>
              <a:t>Credit Amount: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Flat credit for each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Max 30% combined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pPr lvl="1"/>
            <a:r>
              <a:rPr lang="en-US" sz="1600" b="1" dirty="0"/>
              <a:t>Documentation: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Annual requirements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Self-certification of proper functioning</a:t>
            </a:r>
          </a:p>
          <a:p>
            <a:pPr lvl="1"/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3AD59E-0B64-44EE-A416-7378C01E3536}"/>
              </a:ext>
            </a:extLst>
          </p:cNvPr>
          <p:cNvSpPr/>
          <p:nvPr/>
        </p:nvSpPr>
        <p:spPr>
          <a:xfrm>
            <a:off x="2718544" y="6152322"/>
            <a:ext cx="2767412" cy="526026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Permeable Pavement</a:t>
            </a:r>
          </a:p>
        </p:txBody>
      </p:sp>
    </p:spTree>
    <p:extLst>
      <p:ext uri="{BB962C8B-B14F-4D97-AF65-F5344CB8AC3E}">
        <p14:creationId xmlns:p14="http://schemas.microsoft.com/office/powerpoint/2010/main" val="38116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F7A0-53E4-4F49-B757-8A1C6125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84918"/>
          </a:xfrm>
        </p:spPr>
        <p:txBody>
          <a:bodyPr/>
          <a:lstStyle/>
          <a:p>
            <a:r>
              <a:rPr lang="en-US" dirty="0"/>
              <a:t>Draft Menu of Options</a:t>
            </a:r>
            <a:br>
              <a:rPr lang="en-US" dirty="0"/>
            </a:br>
            <a:r>
              <a:rPr lang="en-US" dirty="0"/>
              <a:t>Townhomes and Detached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07896BE-2DC3-4EBF-AAFD-E509C1AD8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454306"/>
              </p:ext>
            </p:extLst>
          </p:nvPr>
        </p:nvGraphicFramePr>
        <p:xfrm>
          <a:off x="457200" y="1330859"/>
          <a:ext cx="7620000" cy="46647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1559857747"/>
                    </a:ext>
                  </a:extLst>
                </a:gridCol>
                <a:gridCol w="2139244">
                  <a:extLst>
                    <a:ext uri="{9D8B030D-6E8A-4147-A177-3AD203B41FA5}">
                      <a16:colId xmlns:a16="http://schemas.microsoft.com/office/drawing/2014/main" val="3967163897"/>
                    </a:ext>
                  </a:extLst>
                </a:gridCol>
                <a:gridCol w="2940756">
                  <a:extLst>
                    <a:ext uri="{9D8B030D-6E8A-4147-A177-3AD203B41FA5}">
                      <a16:colId xmlns:a16="http://schemas.microsoft.com/office/drawing/2014/main" val="1102447861"/>
                    </a:ext>
                  </a:extLst>
                </a:gridCol>
              </a:tblGrid>
              <a:tr h="376494">
                <a:tc gridSpan="2">
                  <a:txBody>
                    <a:bodyPr/>
                    <a:lstStyle/>
                    <a:p>
                      <a:r>
                        <a:rPr lang="en-US" dirty="0"/>
                        <a:t>Practice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044052"/>
                  </a:ext>
                </a:extLst>
              </a:tr>
              <a:tr h="3630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 Fertilizer Pledge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699418"/>
                  </a:ext>
                </a:extLst>
              </a:tr>
              <a:tr h="3630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Rain Barrel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3% each, up to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814674"/>
                  </a:ext>
                </a:extLst>
              </a:tr>
              <a:tr h="345119">
                <a:tc rowSpan="3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New Tree Planting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Townhouse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5% for 1 tree, Max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322162"/>
                  </a:ext>
                </a:extLst>
              </a:tr>
              <a:tr h="34511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Typical SFH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5% for 2 trees, Max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610823"/>
                  </a:ext>
                </a:extLst>
              </a:tr>
              <a:tr h="34511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Large SFH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5% for 3 trees, Max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740298"/>
                  </a:ext>
                </a:extLst>
              </a:tr>
              <a:tr h="3630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Flow Thru Planter Box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469758"/>
                  </a:ext>
                </a:extLst>
              </a:tr>
              <a:tr h="3630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Cistern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797263"/>
                  </a:ext>
                </a:extLst>
              </a:tr>
              <a:tr h="3630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Conservation Landscaping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686057"/>
                  </a:ext>
                </a:extLst>
              </a:tr>
              <a:tr h="3630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Rain Garden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366603"/>
                  </a:ext>
                </a:extLst>
              </a:tr>
              <a:tr h="3630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Dry Well/Infiltration Practice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773503"/>
                  </a:ext>
                </a:extLst>
              </a:tr>
              <a:tr h="348671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Permeable Pavement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503224"/>
                  </a:ext>
                </a:extLst>
              </a:tr>
              <a:tr h="363029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Vegetated Green Roof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48938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7299F-B3DB-452A-B98B-30F4D864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33437AB-C160-4F36-BC1B-16B0FF7738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r="13056"/>
          <a:stretch/>
        </p:blipFill>
        <p:spPr>
          <a:xfrm>
            <a:off x="6417853" y="1610137"/>
            <a:ext cx="2726147" cy="25239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08DD50-9F45-4E2E-BF6C-F838372BAB20}"/>
              </a:ext>
            </a:extLst>
          </p:cNvPr>
          <p:cNvSpPr/>
          <p:nvPr/>
        </p:nvSpPr>
        <p:spPr>
          <a:xfrm>
            <a:off x="6417853" y="3180522"/>
            <a:ext cx="2749923" cy="785948"/>
          </a:xfrm>
          <a:prstGeom prst="rect">
            <a:avLst/>
          </a:prstGeom>
          <a:solidFill>
            <a:schemeClr val="accent5">
              <a:lumMod val="60000"/>
              <a:lumOff val="4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alibri" panose="020F0502020204030204" pitchFamily="34" charset="0"/>
              </a:rPr>
              <a:t>Bioswale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893293-915F-4B2C-B312-B9D5BB7A22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9" r="37107"/>
          <a:stretch/>
        </p:blipFill>
        <p:spPr>
          <a:xfrm>
            <a:off x="3713977" y="1610138"/>
            <a:ext cx="2773698" cy="25237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3C2F63E-3FA0-421E-95B1-0CC433C34DDA}"/>
              </a:ext>
            </a:extLst>
          </p:cNvPr>
          <p:cNvSpPr/>
          <p:nvPr/>
        </p:nvSpPr>
        <p:spPr>
          <a:xfrm>
            <a:off x="3713976" y="3180522"/>
            <a:ext cx="2773698" cy="785948"/>
          </a:xfrm>
          <a:prstGeom prst="rect">
            <a:avLst/>
          </a:prstGeom>
          <a:solidFill>
            <a:schemeClr val="accent5">
              <a:lumMod val="60000"/>
              <a:lumOff val="4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Green Roof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Phase 2 </a:t>
            </a:r>
            <a:br>
              <a:rPr lang="en-US" dirty="0"/>
            </a:br>
            <a:r>
              <a:rPr lang="en-US" dirty="0"/>
              <a:t>Structural Credits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C869D31-1427-4664-805C-043F1F5F38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18550" r="15903" b="25927"/>
          <a:stretch/>
        </p:blipFill>
        <p:spPr>
          <a:xfrm>
            <a:off x="-38929" y="4139456"/>
            <a:ext cx="5306668" cy="271854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5A22DB3-6A86-47AC-B003-A612AD680649}"/>
              </a:ext>
            </a:extLst>
          </p:cNvPr>
          <p:cNvSpPr/>
          <p:nvPr/>
        </p:nvSpPr>
        <p:spPr>
          <a:xfrm>
            <a:off x="-48868" y="6152322"/>
            <a:ext cx="5306668" cy="526026"/>
          </a:xfrm>
          <a:prstGeom prst="rect">
            <a:avLst/>
          </a:prstGeom>
          <a:solidFill>
            <a:schemeClr val="accent5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Permeable Pavement and Bioretention Cell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4493AC-C135-40CB-9F71-16D16C6F1A94}"/>
              </a:ext>
            </a:extLst>
          </p:cNvPr>
          <p:cNvSpPr/>
          <p:nvPr/>
        </p:nvSpPr>
        <p:spPr>
          <a:xfrm>
            <a:off x="268356" y="1521614"/>
            <a:ext cx="3445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/>
              <a:t>Eligible Structures: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Mandatory BMPs and Detention Facilities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/>
              <a:t>All properties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Voluntarily installed Green Infrastructure BMPs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/>
              <a:t>Condominiums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/>
              <a:t>Non-Residential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3DC4C7-C73C-40A8-A2B1-6C2EBE6597A1}"/>
              </a:ext>
            </a:extLst>
          </p:cNvPr>
          <p:cNvSpPr/>
          <p:nvPr/>
        </p:nvSpPr>
        <p:spPr>
          <a:xfrm>
            <a:off x="4905789" y="4279816"/>
            <a:ext cx="3171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/>
              <a:t>Credit Amount: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City Calculates based on % of Impervious Area Treated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Max 20% BMP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Max 10% Detention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66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Point_Template_3[1]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txDef>
      <a:spPr/>
      <a:bodyPr vert="horz" lIns="91440" tIns="45720" rIns="91440" bIns="45720" rtlCol="0" anchor="t">
        <a:normAutofit fontScale="77500" lnSpcReduction="2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PowerPoint_Template_3[1]</Template>
  <TotalTime>21777</TotalTime>
  <Words>681</Words>
  <Application>Microsoft Office PowerPoint</Application>
  <PresentationFormat>On-screen Show (4:3)</PresentationFormat>
  <Paragraphs>204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PowerPoint_Template_3[1]</vt:lpstr>
      <vt:lpstr>Stormwater Utility Fee   Draft Phase 2  Credit Policy</vt:lpstr>
      <vt:lpstr>Why Adopt SWU?</vt:lpstr>
      <vt:lpstr>Single Family Residential Fees</vt:lpstr>
      <vt:lpstr>Calculated Non-Residential Fee</vt:lpstr>
      <vt:lpstr>Tax Rate vs. Fee Funding:  Creating Equity</vt:lpstr>
      <vt:lpstr>Credit Policy Schedule</vt:lpstr>
      <vt:lpstr>Draft Menu of Options  Townhomes and Detached</vt:lpstr>
      <vt:lpstr>Draft Menu of Options Townhomes and Detached</vt:lpstr>
      <vt:lpstr>Draft Phase 2  Structural Credits</vt:lpstr>
      <vt:lpstr>Draft Phase 2 Structural Credits</vt:lpstr>
      <vt:lpstr>Overall Credit Policy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Maines</dc:creator>
  <cp:lastModifiedBy>Rachael J. Moxley</cp:lastModifiedBy>
  <cp:revision>2162</cp:revision>
  <cp:lastPrinted>2018-06-14T20:06:41Z</cp:lastPrinted>
  <dcterms:created xsi:type="dcterms:W3CDTF">2012-06-18T16:10:28Z</dcterms:created>
  <dcterms:modified xsi:type="dcterms:W3CDTF">2018-06-21T20:48:52Z</dcterms:modified>
</cp:coreProperties>
</file>