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4"/>
  </p:notesMasterIdLst>
  <p:sldIdLst>
    <p:sldId id="256" r:id="rId5"/>
    <p:sldId id="358" r:id="rId6"/>
    <p:sldId id="350" r:id="rId7"/>
    <p:sldId id="259" r:id="rId8"/>
    <p:sldId id="311" r:id="rId9"/>
    <p:sldId id="332" r:id="rId10"/>
    <p:sldId id="338" r:id="rId11"/>
    <p:sldId id="356" r:id="rId12"/>
    <p:sldId id="357" r:id="rId13"/>
    <p:sldId id="364" r:id="rId14"/>
    <p:sldId id="343" r:id="rId15"/>
    <p:sldId id="355" r:id="rId16"/>
    <p:sldId id="360" r:id="rId17"/>
    <p:sldId id="361" r:id="rId18"/>
    <p:sldId id="347" r:id="rId19"/>
    <p:sldId id="362" r:id="rId20"/>
    <p:sldId id="363" r:id="rId21"/>
    <p:sldId id="342" r:id="rId22"/>
    <p:sldId id="352"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6F1B279-C1AC-416F-AA4F-48B0EF2DAA25}">
          <p14:sldIdLst>
            <p14:sldId id="256"/>
            <p14:sldId id="358"/>
            <p14:sldId id="350"/>
            <p14:sldId id="259"/>
            <p14:sldId id="311"/>
            <p14:sldId id="332"/>
            <p14:sldId id="338"/>
            <p14:sldId id="356"/>
            <p14:sldId id="357"/>
            <p14:sldId id="364"/>
            <p14:sldId id="343"/>
            <p14:sldId id="355"/>
            <p14:sldId id="360"/>
            <p14:sldId id="361"/>
            <p14:sldId id="347"/>
            <p14:sldId id="362"/>
            <p14:sldId id="363"/>
            <p14:sldId id="342"/>
            <p14:sldId id="352"/>
          </p14:sldIdLst>
        </p14:section>
        <p14:section name="Extra slides" id="{58B280AF-D088-4B0D-A889-FBA4F61B8EE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Goldberg" initials="LG" lastIdx="38" clrIdx="0">
    <p:extLst>
      <p:ext uri="{19B8F6BF-5375-455C-9EA6-DF929625EA0E}">
        <p15:presenceInfo xmlns:p15="http://schemas.microsoft.com/office/powerpoint/2012/main" userId="S::lisa.goldberg@alexandriava.gov::49685efb-fbd1-48f1-a2cc-131a490934fe" providerId="AD"/>
      </p:ext>
    </p:extLst>
  </p:cmAuthor>
  <p:cmAuthor id="2" name="Adrienne Fine" initials="AF" lastIdx="13" clrIdx="1">
    <p:extLst>
      <p:ext uri="{19B8F6BF-5375-455C-9EA6-DF929625EA0E}">
        <p15:presenceInfo xmlns:p15="http://schemas.microsoft.com/office/powerpoint/2012/main" userId="S::adrienne.sakyi@alexandriava.gov::55a819b4-6b17-41ca-8a15-e40195f95819" providerId="AD"/>
      </p:ext>
    </p:extLst>
  </p:cmAuthor>
  <p:cmAuthor id="3" name="Camila Olivares" initials="CO" lastIdx="20" clrIdx="2">
    <p:extLst>
      <p:ext uri="{19B8F6BF-5375-455C-9EA6-DF929625EA0E}">
        <p15:presenceInfo xmlns:p15="http://schemas.microsoft.com/office/powerpoint/2012/main" userId="S::camila.olivares@alexandriava.gov::70fa697a-816e-40ef-b7c4-7326e8b961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4660"/>
  </p:normalViewPr>
  <p:slideViewPr>
    <p:cSldViewPr>
      <p:cViewPr varScale="1">
        <p:scale>
          <a:sx n="62" d="100"/>
          <a:sy n="62" d="100"/>
        </p:scale>
        <p:origin x="1300" y="5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E797BA-023C-434D-945E-EF683B2D958C}" type="datetimeFigureOut">
              <a:rPr lang="en-US" smtClean="0"/>
              <a:t>9/13/2021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A301764-95EA-4C95-BB44-E07EBF9AE255}" type="slidenum">
              <a:rPr lang="en-US" smtClean="0"/>
              <a:t>‹#›</a:t>
            </a:fld>
            <a:endParaRPr lang="en-US"/>
          </a:p>
        </p:txBody>
      </p:sp>
    </p:spTree>
    <p:extLst>
      <p:ext uri="{BB962C8B-B14F-4D97-AF65-F5344CB8AC3E}">
        <p14:creationId xmlns:p14="http://schemas.microsoft.com/office/powerpoint/2010/main" val="313525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Hi, my name is Khoa Tran and I am an environmental program manager with the Office of Environmental Quality which is a part of the Department of Transportation and Environmental Services. Our office has the mandate of enforcing the noise ordinance and this presentation is about the Phase II revision of the City noise ordinance that we are currently working 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DA301764-95EA-4C95-BB44-E07EBF9AE255}" type="slidenum">
              <a:rPr lang="en-US" smtClean="0"/>
              <a:t>1</a:t>
            </a:fld>
            <a:endParaRPr lang="en-US"/>
          </a:p>
        </p:txBody>
      </p:sp>
    </p:spTree>
    <p:extLst>
      <p:ext uri="{BB962C8B-B14F-4D97-AF65-F5344CB8AC3E}">
        <p14:creationId xmlns:p14="http://schemas.microsoft.com/office/powerpoint/2010/main" val="2505131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userDrawn="1"/>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000" b="1" i="0" baseline="0">
                <a:solidFill>
                  <a:srgbClr val="FFFFFF"/>
                </a:solidFill>
                <a:latin typeface="Arial"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baseline="0">
                <a:solidFill>
                  <a:srgbClr val="FFFFFF"/>
                </a:solidFill>
                <a:latin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7" name="Text Box 5"/>
          <p:cNvSpPr txBox="1">
            <a:spLocks noChangeArrowheads="1"/>
          </p:cNvSpPr>
          <p:nvPr userDrawn="1"/>
        </p:nvSpPr>
        <p:spPr bwMode="auto">
          <a:xfrm>
            <a:off x="0" y="426243"/>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baseline="0" dirty="0">
                <a:solidFill>
                  <a:schemeClr val="bg1"/>
                </a:solidFill>
                <a:latin typeface="Arial" pitchFamily="34" charset="0"/>
              </a:rPr>
              <a:t>City of Alexandria, Virginia</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9200" y="5542543"/>
            <a:ext cx="1143000" cy="1143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Font typeface="Wingdings" pitchFamily="2" charset="2"/>
              <a:buChar cha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2"/>
          </p:nvPr>
        </p:nvSpPr>
        <p:spPr/>
        <p:txBody>
          <a:bodyPr/>
          <a:lstStyle/>
          <a:p>
            <a:fld id="{2DF49EE0-C840-4BBB-A8DF-E9D2197043B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2DF49EE0-C840-4BBB-A8DF-E9D2197043B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7239000" cy="12618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baseline="0">
                <a:solidFill>
                  <a:schemeClr val="tx2"/>
                </a:solidFill>
                <a:latin typeface="Arial" pitchFamily="34" charset="0"/>
              </a:defRPr>
            </a:lvl1pPr>
          </a:lstStyle>
          <a:p>
            <a:fld id="{2DF49EE0-C840-4BBB-A8DF-E9D2197043BD}" type="slidenum">
              <a:rPr lang="en-US" smtClean="0"/>
              <a:pPr/>
              <a:t>‹#›</a:t>
            </a:fld>
            <a:endParaRPr lang="en-US" dirty="0"/>
          </a:p>
        </p:txBody>
      </p:sp>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867021" y="533400"/>
            <a:ext cx="782057" cy="78205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ctr" defTabSz="914400" rtl="0" eaLnBrk="1" latinLnBrk="0" hangingPunct="1">
        <a:spcBef>
          <a:spcPct val="0"/>
        </a:spcBef>
        <a:buNone/>
        <a:defRPr sz="3600" b="1" i="0" kern="1200" baseline="0">
          <a:solidFill>
            <a:srgbClr val="FFFFFF"/>
          </a:solidFill>
          <a:latin typeface="Arial"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Wingdings" pitchFamily="2" charset="2"/>
        <a:buChar char="§"/>
        <a:defRPr sz="2400" kern="1200" baseline="0">
          <a:solidFill>
            <a:schemeClr val="tx2"/>
          </a:solidFill>
          <a:latin typeface="Arial" pitchFamily="34" charset="0"/>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baseline="0">
          <a:solidFill>
            <a:schemeClr val="tx2"/>
          </a:solidFill>
          <a:latin typeface="Arial" pitchFamily="34" charset="0"/>
          <a:ea typeface="+mn-ea"/>
          <a:cs typeface="+mn-cs"/>
        </a:defRPr>
      </a:lvl2pPr>
      <a:lvl3pPr marL="855663" indent="-228600" algn="l" defTabSz="914400" rtl="0" eaLnBrk="1" latinLnBrk="0" hangingPunct="1">
        <a:spcBef>
          <a:spcPct val="20000"/>
        </a:spcBef>
        <a:buClr>
          <a:schemeClr val="accent1"/>
        </a:buClr>
        <a:buSzPct val="100000"/>
        <a:buFont typeface="Wingdings" pitchFamily="2" charset="2"/>
        <a:buChar char="§"/>
        <a:defRPr sz="2000" kern="1200" baseline="0">
          <a:solidFill>
            <a:schemeClr val="tx2"/>
          </a:solidFill>
          <a:latin typeface="Arial" pitchFamily="34" charset="0"/>
          <a:ea typeface="+mn-ea"/>
          <a:cs typeface="+mn-cs"/>
        </a:defRPr>
      </a:lvl3pPr>
      <a:lvl4pPr marL="1143000" indent="-228600" algn="l" defTabSz="914400" rtl="0" eaLnBrk="1" latinLnBrk="0" hangingPunct="1">
        <a:spcBef>
          <a:spcPct val="20000"/>
        </a:spcBef>
        <a:buClr>
          <a:schemeClr val="accent1"/>
        </a:buClr>
        <a:buSzPct val="100000"/>
        <a:buFont typeface="Arial" pitchFamily="34" charset="0"/>
        <a:buChar char="•"/>
        <a:defRPr sz="1800" kern="1200" baseline="0">
          <a:solidFill>
            <a:schemeClr val="tx2"/>
          </a:solidFill>
          <a:latin typeface="Arial" pitchFamily="34" charset="0"/>
          <a:ea typeface="+mn-ea"/>
          <a:cs typeface="+mn-cs"/>
        </a:defRPr>
      </a:lvl4pPr>
      <a:lvl5pPr marL="1463040" indent="-228600" algn="l" defTabSz="914400" rtl="0" eaLnBrk="1" latinLnBrk="0" hangingPunct="1">
        <a:spcBef>
          <a:spcPct val="20000"/>
        </a:spcBef>
        <a:buClr>
          <a:schemeClr val="accent1"/>
        </a:buClr>
        <a:buSzPct val="100000"/>
        <a:buFont typeface="Courier New" pitchFamily="49" charset="0"/>
        <a:buChar char="o"/>
        <a:defRPr sz="1600" kern="1200" baseline="0">
          <a:solidFill>
            <a:schemeClr val="tx2"/>
          </a:solidFill>
          <a:latin typeface="Arial" pitchFamily="34" charset="0"/>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alexandriava.gov/Noise" TargetMode="External"/><Relationship Id="rId2" Type="http://schemas.openxmlformats.org/officeDocument/2006/relationships/hyperlink" Target="mailto:KhoaDinh.Tran@alexandriava.gov"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67346"/>
            <a:ext cx="7772400" cy="1780108"/>
          </a:xfrm>
        </p:spPr>
        <p:txBody>
          <a:bodyPr>
            <a:normAutofit/>
          </a:bodyPr>
          <a:lstStyle/>
          <a:p>
            <a:r>
              <a:rPr lang="en-US" dirty="0"/>
              <a:t>Alexandria Noise Ordinance  Phase II Revision</a:t>
            </a:r>
          </a:p>
        </p:txBody>
      </p:sp>
      <p:sp>
        <p:nvSpPr>
          <p:cNvPr id="3" name="Subtitle 2"/>
          <p:cNvSpPr>
            <a:spLocks noGrp="1"/>
          </p:cNvSpPr>
          <p:nvPr>
            <p:ph type="subTitle" idx="1"/>
          </p:nvPr>
        </p:nvSpPr>
        <p:spPr>
          <a:xfrm>
            <a:off x="876300" y="3657600"/>
            <a:ext cx="7391400" cy="1524000"/>
          </a:xfrm>
        </p:spPr>
        <p:txBody>
          <a:bodyPr>
            <a:normAutofit/>
          </a:bodyPr>
          <a:lstStyle/>
          <a:p>
            <a:r>
              <a:rPr lang="en-US" sz="2800" b="1" dirty="0"/>
              <a:t>Department of Transportation &amp; Environmental Services</a:t>
            </a:r>
          </a:p>
          <a:p>
            <a:r>
              <a:rPr lang="en-US" sz="2400" b="1" dirty="0"/>
              <a:t>Office of Environmental Quality</a:t>
            </a:r>
          </a:p>
        </p:txBody>
      </p:sp>
      <p:pic>
        <p:nvPicPr>
          <p:cNvPr id="4" name="Picture 3">
            <a:extLst>
              <a:ext uri="{FF2B5EF4-FFF2-40B4-BE49-F238E27FC236}">
                <a16:creationId xmlns:a16="http://schemas.microsoft.com/office/drawing/2014/main" id="{00EF7066-9778-455D-B0C2-445F0A01F510}"/>
              </a:ext>
            </a:extLst>
          </p:cNvPr>
          <p:cNvPicPr>
            <a:picLocks noChangeAspect="1"/>
          </p:cNvPicPr>
          <p:nvPr/>
        </p:nvPicPr>
        <p:blipFill>
          <a:blip r:embed="rId3"/>
          <a:stretch>
            <a:fillRect/>
          </a:stretch>
        </p:blipFill>
        <p:spPr>
          <a:xfrm>
            <a:off x="7162800" y="4800600"/>
            <a:ext cx="1371600" cy="1371600"/>
          </a:xfrm>
          <a:prstGeom prst="rect">
            <a:avLst/>
          </a:prstGeom>
        </p:spPr>
      </p:pic>
    </p:spTree>
    <p:extLst>
      <p:ext uri="{BB962C8B-B14F-4D97-AF65-F5344CB8AC3E}">
        <p14:creationId xmlns:p14="http://schemas.microsoft.com/office/powerpoint/2010/main" val="4266061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B641E5-A096-425C-B2E8-4066282CEBF7}"/>
              </a:ext>
            </a:extLst>
          </p:cNvPr>
          <p:cNvSpPr>
            <a:spLocks noGrp="1"/>
          </p:cNvSpPr>
          <p:nvPr>
            <p:ph idx="1"/>
          </p:nvPr>
        </p:nvSpPr>
        <p:spPr>
          <a:xfrm>
            <a:off x="762000" y="2819400"/>
            <a:ext cx="7408333" cy="4300789"/>
          </a:xfrm>
        </p:spPr>
        <p:txBody>
          <a:bodyPr>
            <a:normAutofit/>
          </a:bodyPr>
          <a:lstStyle/>
          <a:p>
            <a:pPr>
              <a:lnSpc>
                <a:spcPct val="107000"/>
              </a:lnSpc>
              <a:spcBef>
                <a:spcPts val="0"/>
              </a:spcBef>
              <a:buFont typeface="Arial" panose="020B0604020202020204" pitchFamily="34" charset="0"/>
              <a:buChar char="•"/>
            </a:pPr>
            <a:r>
              <a:rPr lang="en-US" b="1" dirty="0">
                <a:solidFill>
                  <a:srgbClr val="002060"/>
                </a:solidFill>
                <a:effectLst/>
                <a:ea typeface="Times New Roman" panose="02020603050405020304" pitchFamily="18" charset="0"/>
                <a:cs typeface="Arial" panose="020B0604020202020204" pitchFamily="34" charset="0"/>
              </a:rPr>
              <a:t>Option #3</a:t>
            </a:r>
            <a:r>
              <a:rPr lang="en-US" dirty="0">
                <a:solidFill>
                  <a:srgbClr val="002060"/>
                </a:solidFill>
                <a:effectLst/>
                <a:ea typeface="Times New Roman" panose="02020603050405020304" pitchFamily="18" charset="0"/>
                <a:cs typeface="Arial" panose="020B0604020202020204" pitchFamily="34" charset="0"/>
              </a:rPr>
              <a:t> - Should the City adopt new changes to the noise ordinance to better enforce neighbor-to-neighbor noise in multi-familial buildings or leave the enforcement to condominium HOAs and/or building/property management?</a:t>
            </a:r>
            <a:endParaRPr lang="en-US" dirty="0">
              <a:solidFill>
                <a:srgbClr val="002060"/>
              </a:solidFill>
              <a:effectLst/>
              <a:ea typeface="Calibri" panose="020F0502020204030204" pitchFamily="34" charset="0"/>
              <a:cs typeface="Arial" panose="020B0604020202020204" pitchFamily="34" charset="0"/>
            </a:endParaRPr>
          </a:p>
          <a:p>
            <a:pPr>
              <a:buFont typeface="Arial" panose="020B0604020202020204" pitchFamily="34" charset="0"/>
              <a:buChar char="•"/>
            </a:pPr>
            <a:endParaRPr lang="en-US" dirty="0">
              <a:solidFill>
                <a:srgbClr val="002060"/>
              </a:solidFill>
            </a:endParaRPr>
          </a:p>
          <a:p>
            <a:pPr>
              <a:buFont typeface="Arial" panose="020B0604020202020204" pitchFamily="34" charset="0"/>
              <a:buChar char="•"/>
            </a:pPr>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7BB9EA58-E7B1-478B-97E3-320AB9C3F271}"/>
              </a:ext>
            </a:extLst>
          </p:cNvPr>
          <p:cNvSpPr>
            <a:spLocks noGrp="1"/>
          </p:cNvSpPr>
          <p:nvPr>
            <p:ph type="title"/>
          </p:nvPr>
        </p:nvSpPr>
        <p:spPr>
          <a:xfrm>
            <a:off x="457200" y="304800"/>
            <a:ext cx="7239000" cy="1261872"/>
          </a:xfrm>
        </p:spPr>
        <p:txBody>
          <a:bodyPr/>
          <a:lstStyle/>
          <a:p>
            <a:r>
              <a:rPr lang="en-US" dirty="0"/>
              <a:t>Policy Options - Residential Use  </a:t>
            </a:r>
          </a:p>
        </p:txBody>
      </p:sp>
    </p:spTree>
    <p:extLst>
      <p:ext uri="{BB962C8B-B14F-4D97-AF65-F5344CB8AC3E}">
        <p14:creationId xmlns:p14="http://schemas.microsoft.com/office/powerpoint/2010/main" val="2235395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B641E5-A096-425C-B2E8-4066282CEBF7}"/>
              </a:ext>
            </a:extLst>
          </p:cNvPr>
          <p:cNvSpPr>
            <a:spLocks noGrp="1"/>
          </p:cNvSpPr>
          <p:nvPr>
            <p:ph idx="1"/>
          </p:nvPr>
        </p:nvSpPr>
        <p:spPr>
          <a:xfrm>
            <a:off x="762000" y="2819400"/>
            <a:ext cx="7408333" cy="3657600"/>
          </a:xfrm>
        </p:spPr>
        <p:txBody>
          <a:bodyPr>
            <a:normAutofit/>
          </a:bodyPr>
          <a:lstStyle/>
          <a:p>
            <a:pPr>
              <a:buFont typeface="Arial" panose="020B0604020202020204" pitchFamily="34" charset="0"/>
              <a:buChar char="•"/>
            </a:pPr>
            <a:r>
              <a:rPr lang="en-US" b="1" dirty="0">
                <a:solidFill>
                  <a:srgbClr val="002060"/>
                </a:solidFill>
              </a:rPr>
              <a:t>Option #4</a:t>
            </a:r>
            <a:r>
              <a:rPr lang="en-US" dirty="0">
                <a:solidFill>
                  <a:srgbClr val="002060"/>
                </a:solidFill>
              </a:rPr>
              <a:t> - Should the City adopt the “plainly audible” standard for night-time (11 p.m. to 7 a.m.) residential property use?</a:t>
            </a:r>
          </a:p>
          <a:p>
            <a:pPr lvl="1">
              <a:buFont typeface="Arial" panose="020B0604020202020204" pitchFamily="34" charset="0"/>
              <a:buChar char="•"/>
            </a:pPr>
            <a:r>
              <a:rPr lang="en-US" sz="2000" dirty="0">
                <a:solidFill>
                  <a:srgbClr val="002060"/>
                </a:solidFill>
              </a:rPr>
              <a:t>Plainly audible sound is that can be heard by a person with normal hearing acuity</a:t>
            </a:r>
          </a:p>
          <a:p>
            <a:pPr>
              <a:buFont typeface="Arial" panose="020B0604020202020204" pitchFamily="34" charset="0"/>
              <a:buChar char="•"/>
            </a:pPr>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7BB9EA58-E7B1-478B-97E3-320AB9C3F271}"/>
              </a:ext>
            </a:extLst>
          </p:cNvPr>
          <p:cNvSpPr>
            <a:spLocks noGrp="1"/>
          </p:cNvSpPr>
          <p:nvPr>
            <p:ph type="title"/>
          </p:nvPr>
        </p:nvSpPr>
        <p:spPr>
          <a:xfrm>
            <a:off x="457200" y="304800"/>
            <a:ext cx="7239000" cy="1261872"/>
          </a:xfrm>
        </p:spPr>
        <p:txBody>
          <a:bodyPr/>
          <a:lstStyle/>
          <a:p>
            <a:r>
              <a:rPr lang="en-US" dirty="0"/>
              <a:t>Policy Options - Residential Use  </a:t>
            </a:r>
          </a:p>
        </p:txBody>
      </p:sp>
    </p:spTree>
    <p:extLst>
      <p:ext uri="{BB962C8B-B14F-4D97-AF65-F5344CB8AC3E}">
        <p14:creationId xmlns:p14="http://schemas.microsoft.com/office/powerpoint/2010/main" val="2644091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3F0429-9061-4D54-9D76-547C5518F8C1}"/>
              </a:ext>
            </a:extLst>
          </p:cNvPr>
          <p:cNvSpPr>
            <a:spLocks noGrp="1"/>
          </p:cNvSpPr>
          <p:nvPr>
            <p:ph idx="1"/>
          </p:nvPr>
        </p:nvSpPr>
        <p:spPr>
          <a:xfrm>
            <a:off x="419100" y="2667000"/>
            <a:ext cx="8420100" cy="4419600"/>
          </a:xfrm>
        </p:spPr>
        <p:txBody>
          <a:bodyPr>
            <a:normAutofit/>
          </a:bodyPr>
          <a:lstStyle/>
          <a:p>
            <a:r>
              <a:rPr lang="en-US" sz="2400" b="1" dirty="0">
                <a:solidFill>
                  <a:srgbClr val="002060"/>
                </a:solidFill>
              </a:rPr>
              <a:t>Option #5</a:t>
            </a:r>
            <a:r>
              <a:rPr lang="en-US" sz="2400" dirty="0">
                <a:solidFill>
                  <a:srgbClr val="002060"/>
                </a:solidFill>
              </a:rPr>
              <a:t> - Should the City consider increasing daytime (7 a.m. to 11 p.m.) decibel standard for commercial use from 60 to 65 decibels while keeping the nighttime(11 p.m. to 7 a.m.) standard at 60 decibels? </a:t>
            </a:r>
          </a:p>
          <a:p>
            <a:pPr marL="0" indent="0">
              <a:buNone/>
            </a:pPr>
            <a:endParaRPr lang="en-US" sz="2400" dirty="0">
              <a:solidFill>
                <a:srgbClr val="002060"/>
              </a:solidFill>
            </a:endParaRPr>
          </a:p>
          <a:p>
            <a:endParaRPr lang="en-US" sz="2400" dirty="0"/>
          </a:p>
          <a:p>
            <a:endParaRPr lang="en-US" sz="2400" dirty="0"/>
          </a:p>
          <a:p>
            <a:endParaRPr lang="en-US" dirty="0"/>
          </a:p>
        </p:txBody>
      </p:sp>
      <p:sp>
        <p:nvSpPr>
          <p:cNvPr id="3" name="Title 2">
            <a:extLst>
              <a:ext uri="{FF2B5EF4-FFF2-40B4-BE49-F238E27FC236}">
                <a16:creationId xmlns:a16="http://schemas.microsoft.com/office/drawing/2014/main" id="{AB89D9F6-5E41-42E5-8A82-F017A4E43C27}"/>
              </a:ext>
            </a:extLst>
          </p:cNvPr>
          <p:cNvSpPr>
            <a:spLocks noGrp="1"/>
          </p:cNvSpPr>
          <p:nvPr>
            <p:ph type="title"/>
          </p:nvPr>
        </p:nvSpPr>
        <p:spPr/>
        <p:txBody>
          <a:bodyPr/>
          <a:lstStyle/>
          <a:p>
            <a:r>
              <a:rPr lang="en-US" dirty="0"/>
              <a:t>Policy Options - Commercial Use</a:t>
            </a:r>
          </a:p>
        </p:txBody>
      </p:sp>
    </p:spTree>
    <p:extLst>
      <p:ext uri="{BB962C8B-B14F-4D97-AF65-F5344CB8AC3E}">
        <p14:creationId xmlns:p14="http://schemas.microsoft.com/office/powerpoint/2010/main" val="467358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3F0429-9061-4D54-9D76-547C5518F8C1}"/>
              </a:ext>
            </a:extLst>
          </p:cNvPr>
          <p:cNvSpPr>
            <a:spLocks noGrp="1"/>
          </p:cNvSpPr>
          <p:nvPr>
            <p:ph idx="1"/>
          </p:nvPr>
        </p:nvSpPr>
        <p:spPr>
          <a:xfrm>
            <a:off x="419100" y="2438400"/>
            <a:ext cx="8305800" cy="4419600"/>
          </a:xfrm>
        </p:spPr>
        <p:txBody>
          <a:bodyPr>
            <a:normAutofit/>
          </a:bodyPr>
          <a:lstStyle/>
          <a:p>
            <a:pPr marL="0" indent="0">
              <a:buNone/>
            </a:pPr>
            <a:endParaRPr lang="en-US" sz="2400" dirty="0">
              <a:solidFill>
                <a:srgbClr val="002060"/>
              </a:solidFill>
            </a:endParaRPr>
          </a:p>
          <a:p>
            <a:r>
              <a:rPr lang="en-US" sz="2400" b="1" dirty="0">
                <a:solidFill>
                  <a:srgbClr val="002060"/>
                </a:solidFill>
              </a:rPr>
              <a:t>Option #6</a:t>
            </a:r>
            <a:r>
              <a:rPr lang="en-US" sz="2400" dirty="0">
                <a:solidFill>
                  <a:srgbClr val="002060"/>
                </a:solidFill>
              </a:rPr>
              <a:t> - Should the City allow Special Use Permit noise conditions to be less restrictive than the noise ordinance?</a:t>
            </a:r>
          </a:p>
          <a:p>
            <a:pPr marL="0" indent="0">
              <a:buNone/>
            </a:pPr>
            <a:r>
              <a:rPr lang="en-US" sz="2400" dirty="0">
                <a:solidFill>
                  <a:srgbClr val="002060"/>
                </a:solidFill>
              </a:rPr>
              <a:t> </a:t>
            </a:r>
          </a:p>
          <a:p>
            <a:endParaRPr lang="en-US" sz="2400" dirty="0"/>
          </a:p>
          <a:p>
            <a:endParaRPr lang="en-US" sz="2400" dirty="0"/>
          </a:p>
          <a:p>
            <a:endParaRPr lang="en-US" dirty="0"/>
          </a:p>
        </p:txBody>
      </p:sp>
      <p:sp>
        <p:nvSpPr>
          <p:cNvPr id="3" name="Title 2">
            <a:extLst>
              <a:ext uri="{FF2B5EF4-FFF2-40B4-BE49-F238E27FC236}">
                <a16:creationId xmlns:a16="http://schemas.microsoft.com/office/drawing/2014/main" id="{AB89D9F6-5E41-42E5-8A82-F017A4E43C27}"/>
              </a:ext>
            </a:extLst>
          </p:cNvPr>
          <p:cNvSpPr>
            <a:spLocks noGrp="1"/>
          </p:cNvSpPr>
          <p:nvPr>
            <p:ph type="title"/>
          </p:nvPr>
        </p:nvSpPr>
        <p:spPr/>
        <p:txBody>
          <a:bodyPr/>
          <a:lstStyle/>
          <a:p>
            <a:r>
              <a:rPr lang="en-US" dirty="0"/>
              <a:t>Policy Options - Commercial Use</a:t>
            </a:r>
          </a:p>
        </p:txBody>
      </p:sp>
    </p:spTree>
    <p:extLst>
      <p:ext uri="{BB962C8B-B14F-4D97-AF65-F5344CB8AC3E}">
        <p14:creationId xmlns:p14="http://schemas.microsoft.com/office/powerpoint/2010/main" val="4180837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3F0429-9061-4D54-9D76-547C5518F8C1}"/>
              </a:ext>
            </a:extLst>
          </p:cNvPr>
          <p:cNvSpPr>
            <a:spLocks noGrp="1"/>
          </p:cNvSpPr>
          <p:nvPr>
            <p:ph idx="1"/>
          </p:nvPr>
        </p:nvSpPr>
        <p:spPr>
          <a:xfrm>
            <a:off x="428625" y="2362200"/>
            <a:ext cx="8305800" cy="4419600"/>
          </a:xfrm>
        </p:spPr>
        <p:txBody>
          <a:bodyPr>
            <a:normAutofit/>
          </a:bodyPr>
          <a:lstStyle/>
          <a:p>
            <a:pPr marL="0" indent="0">
              <a:buNone/>
            </a:pPr>
            <a:r>
              <a:rPr lang="en-US" sz="2400" dirty="0">
                <a:solidFill>
                  <a:srgbClr val="002060"/>
                </a:solidFill>
              </a:rPr>
              <a:t> </a:t>
            </a:r>
          </a:p>
          <a:p>
            <a:r>
              <a:rPr lang="en-US" sz="2400" b="1" dirty="0">
                <a:solidFill>
                  <a:srgbClr val="002060"/>
                </a:solidFill>
                <a:effectLst/>
                <a:ea typeface="Times New Roman" panose="02020603050405020304" pitchFamily="18" charset="0"/>
                <a:cs typeface="Arial" panose="020B0604020202020204" pitchFamily="34" charset="0"/>
              </a:rPr>
              <a:t>Option #7 </a:t>
            </a:r>
            <a:r>
              <a:rPr lang="en-US" sz="2400" dirty="0">
                <a:solidFill>
                  <a:srgbClr val="002060"/>
                </a:solidFill>
                <a:effectLst/>
                <a:ea typeface="Times New Roman" panose="02020603050405020304" pitchFamily="18" charset="0"/>
                <a:cs typeface="Arial" panose="020B0604020202020204" pitchFamily="34" charset="0"/>
              </a:rPr>
              <a:t>- Should the City adopt provision </a:t>
            </a:r>
            <a:r>
              <a:rPr lang="en-US" sz="2400" dirty="0">
                <a:solidFill>
                  <a:srgbClr val="002060"/>
                </a:solidFill>
                <a:ea typeface="Times New Roman" panose="02020603050405020304" pitchFamily="18" charset="0"/>
                <a:cs typeface="Arial" panose="020B0604020202020204" pitchFamily="34" charset="0"/>
              </a:rPr>
              <a:t>that does not allow </a:t>
            </a:r>
            <a:r>
              <a:rPr lang="en-US" sz="2400" dirty="0">
                <a:solidFill>
                  <a:srgbClr val="002060"/>
                </a:solidFill>
                <a:effectLst/>
                <a:ea typeface="Times New Roman" panose="02020603050405020304" pitchFamily="18" charset="0"/>
                <a:cs typeface="Arial" panose="020B0604020202020204" pitchFamily="34" charset="0"/>
              </a:rPr>
              <a:t>loading, unloading and delivery activities between 11 p.m. and 7 a.m. if activities are within 500 feet of residential areas?</a:t>
            </a:r>
          </a:p>
          <a:p>
            <a:endParaRPr lang="en-US" sz="2400" dirty="0"/>
          </a:p>
          <a:p>
            <a:endParaRPr lang="en-US" sz="2400" dirty="0"/>
          </a:p>
          <a:p>
            <a:endParaRPr lang="en-US" dirty="0"/>
          </a:p>
        </p:txBody>
      </p:sp>
      <p:sp>
        <p:nvSpPr>
          <p:cNvPr id="3" name="Title 2">
            <a:extLst>
              <a:ext uri="{FF2B5EF4-FFF2-40B4-BE49-F238E27FC236}">
                <a16:creationId xmlns:a16="http://schemas.microsoft.com/office/drawing/2014/main" id="{AB89D9F6-5E41-42E5-8A82-F017A4E43C27}"/>
              </a:ext>
            </a:extLst>
          </p:cNvPr>
          <p:cNvSpPr>
            <a:spLocks noGrp="1"/>
          </p:cNvSpPr>
          <p:nvPr>
            <p:ph type="title"/>
          </p:nvPr>
        </p:nvSpPr>
        <p:spPr/>
        <p:txBody>
          <a:bodyPr/>
          <a:lstStyle/>
          <a:p>
            <a:r>
              <a:rPr lang="en-US" dirty="0"/>
              <a:t>Policy Options - Commercial Use</a:t>
            </a:r>
          </a:p>
        </p:txBody>
      </p:sp>
    </p:spTree>
    <p:extLst>
      <p:ext uri="{BB962C8B-B14F-4D97-AF65-F5344CB8AC3E}">
        <p14:creationId xmlns:p14="http://schemas.microsoft.com/office/powerpoint/2010/main" val="2002782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C452B2-CF4E-48B1-A8A1-872621361FDB}"/>
              </a:ext>
            </a:extLst>
          </p:cNvPr>
          <p:cNvSpPr>
            <a:spLocks noGrp="1"/>
          </p:cNvSpPr>
          <p:nvPr>
            <p:ph idx="1"/>
          </p:nvPr>
        </p:nvSpPr>
        <p:spPr>
          <a:xfrm>
            <a:off x="867833" y="2714183"/>
            <a:ext cx="7408333" cy="4143817"/>
          </a:xfrm>
        </p:spPr>
        <p:txBody>
          <a:bodyPr>
            <a:normAutofit/>
          </a:bodyPr>
          <a:lstStyle/>
          <a:p>
            <a:pPr>
              <a:buFont typeface="Arial" panose="020B0604020202020204" pitchFamily="34" charset="0"/>
              <a:buChar char="•"/>
            </a:pPr>
            <a:r>
              <a:rPr lang="en-US" b="1" dirty="0">
                <a:solidFill>
                  <a:srgbClr val="002060"/>
                </a:solidFill>
                <a:effectLst/>
                <a:ea typeface="Times New Roman" panose="02020603050405020304" pitchFamily="18" charset="0"/>
                <a:cs typeface="Arial" panose="020B0604020202020204" pitchFamily="34" charset="0"/>
              </a:rPr>
              <a:t>Option #8</a:t>
            </a:r>
            <a:r>
              <a:rPr lang="en-US" dirty="0">
                <a:solidFill>
                  <a:srgbClr val="002060"/>
                </a:solidFill>
                <a:effectLst/>
                <a:ea typeface="Times New Roman" panose="02020603050405020304" pitchFamily="18" charset="0"/>
                <a:cs typeface="Arial" panose="020B0604020202020204" pitchFamily="34" charset="0"/>
              </a:rPr>
              <a:t> - Should the City expand the “Noise in public places - Central Business District” provision to the entire City?</a:t>
            </a:r>
          </a:p>
          <a:p>
            <a:pPr lvl="1">
              <a:buFont typeface="Arial" panose="020B0604020202020204" pitchFamily="34" charset="0"/>
              <a:buChar char="•"/>
            </a:pPr>
            <a:r>
              <a:rPr lang="en-US" sz="1900" dirty="0">
                <a:solidFill>
                  <a:srgbClr val="002060"/>
                </a:solidFill>
                <a:effectLst/>
                <a:ea typeface="Times New Roman" panose="02020603050405020304" pitchFamily="18" charset="0"/>
                <a:cs typeface="Arial" panose="020B0604020202020204" pitchFamily="34" charset="0"/>
              </a:rPr>
              <a:t>Central Business District is established as the area between Prince and Queen Streets and between the Potomac River to S. Peyton, Harvard and N. West Streets. </a:t>
            </a:r>
          </a:p>
          <a:p>
            <a:pPr>
              <a:buFont typeface="Arial" panose="020B0604020202020204" pitchFamily="34" charset="0"/>
              <a:buChar char="•"/>
            </a:pPr>
            <a:endParaRPr lang="en-US" dirty="0">
              <a:solidFill>
                <a:srgbClr val="002060"/>
              </a:solidFill>
              <a:effectLst/>
              <a:ea typeface="Calibri" panose="020F0502020204030204" pitchFamily="34"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E0B4E91F-033D-41EE-9AF6-A038B3C4FA53}"/>
              </a:ext>
            </a:extLst>
          </p:cNvPr>
          <p:cNvSpPr>
            <a:spLocks noGrp="1"/>
          </p:cNvSpPr>
          <p:nvPr>
            <p:ph type="title"/>
          </p:nvPr>
        </p:nvSpPr>
        <p:spPr>
          <a:xfrm>
            <a:off x="457200" y="319278"/>
            <a:ext cx="7239000" cy="1261872"/>
          </a:xfrm>
        </p:spPr>
        <p:txBody>
          <a:bodyPr/>
          <a:lstStyle/>
          <a:p>
            <a:r>
              <a:rPr lang="en-US" dirty="0"/>
              <a:t>Policy Options - Enforcement</a:t>
            </a:r>
          </a:p>
        </p:txBody>
      </p:sp>
    </p:spTree>
    <p:extLst>
      <p:ext uri="{BB962C8B-B14F-4D97-AF65-F5344CB8AC3E}">
        <p14:creationId xmlns:p14="http://schemas.microsoft.com/office/powerpoint/2010/main" val="747497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C452B2-CF4E-48B1-A8A1-872621361FDB}"/>
              </a:ext>
            </a:extLst>
          </p:cNvPr>
          <p:cNvSpPr>
            <a:spLocks noGrp="1"/>
          </p:cNvSpPr>
          <p:nvPr>
            <p:ph idx="1"/>
          </p:nvPr>
        </p:nvSpPr>
        <p:spPr>
          <a:xfrm>
            <a:off x="867833" y="2394905"/>
            <a:ext cx="7408333" cy="4143817"/>
          </a:xfrm>
        </p:spPr>
        <p:txBody>
          <a:bodyPr>
            <a:normAutofit/>
          </a:bodyPr>
          <a:lstStyle/>
          <a:p>
            <a:pPr>
              <a:buFont typeface="Arial" panose="020B0604020202020204" pitchFamily="34" charset="0"/>
              <a:buChar char="•"/>
            </a:pPr>
            <a:endParaRPr lang="en-US" dirty="0">
              <a:solidFill>
                <a:srgbClr val="002060"/>
              </a:solidFill>
              <a:effectLst/>
              <a:ea typeface="Calibri" panose="020F0502020204030204" pitchFamily="34" charset="0"/>
              <a:cs typeface="Arial" panose="020B0604020202020204" pitchFamily="34" charset="0"/>
            </a:endParaRPr>
          </a:p>
          <a:p>
            <a:pPr>
              <a:buFont typeface="Arial" panose="020B0604020202020204" pitchFamily="34" charset="0"/>
              <a:buChar char="•"/>
            </a:pPr>
            <a:r>
              <a:rPr lang="en-US" b="1" dirty="0">
                <a:solidFill>
                  <a:srgbClr val="002060"/>
                </a:solidFill>
                <a:effectLst/>
                <a:ea typeface="Times New Roman" panose="02020603050405020304" pitchFamily="18" charset="0"/>
                <a:cs typeface="Arial" panose="020B0604020202020204" pitchFamily="34" charset="0"/>
              </a:rPr>
              <a:t>Option #9</a:t>
            </a:r>
            <a:r>
              <a:rPr lang="en-US" dirty="0">
                <a:solidFill>
                  <a:srgbClr val="002060"/>
                </a:solidFill>
                <a:effectLst/>
                <a:ea typeface="Times New Roman" panose="02020603050405020304" pitchFamily="18" charset="0"/>
                <a:cs typeface="Arial" panose="020B0604020202020204" pitchFamily="34" charset="0"/>
              </a:rPr>
              <a:t> - Should the City remove the decibel limit at property lines of 75 dB(A) for power lawn equipment and only control its use by permitted hours?</a:t>
            </a:r>
          </a:p>
          <a:p>
            <a:pPr lvl="1">
              <a:buFont typeface="Arial" panose="020B0604020202020204" pitchFamily="34" charset="0"/>
              <a:buChar char="•"/>
            </a:pPr>
            <a:r>
              <a:rPr lang="en-US" dirty="0">
                <a:solidFill>
                  <a:srgbClr val="002060"/>
                </a:solidFill>
                <a:effectLst/>
                <a:ea typeface="Times New Roman" panose="02020603050405020304" pitchFamily="18" charset="0"/>
                <a:cs typeface="Arial" panose="020B0604020202020204" pitchFamily="34" charset="0"/>
              </a:rPr>
              <a:t>Weekdays: 7 a.m. to 9 p.m. </a:t>
            </a:r>
          </a:p>
          <a:p>
            <a:pPr lvl="1">
              <a:buFont typeface="Arial" panose="020B0604020202020204" pitchFamily="34" charset="0"/>
              <a:buChar char="•"/>
            </a:pPr>
            <a:r>
              <a:rPr lang="en-US" dirty="0">
                <a:solidFill>
                  <a:srgbClr val="002060"/>
                </a:solidFill>
                <a:ea typeface="Times New Roman" panose="02020603050405020304" pitchFamily="18" charset="0"/>
                <a:cs typeface="Arial" panose="020B0604020202020204" pitchFamily="34" charset="0"/>
              </a:rPr>
              <a:t>W</a:t>
            </a:r>
            <a:r>
              <a:rPr lang="en-US" dirty="0">
                <a:solidFill>
                  <a:srgbClr val="002060"/>
                </a:solidFill>
                <a:effectLst/>
                <a:ea typeface="Times New Roman" panose="02020603050405020304" pitchFamily="18" charset="0"/>
                <a:cs typeface="Arial" panose="020B0604020202020204" pitchFamily="34" charset="0"/>
              </a:rPr>
              <a:t>eekends and holidays: 9 a.m. to 9 p.m.</a:t>
            </a:r>
          </a:p>
          <a:p>
            <a:pPr marL="301943" lvl="1" indent="0">
              <a:buNone/>
            </a:pPr>
            <a:endParaRPr lang="en-US" dirty="0">
              <a:solidFill>
                <a:srgbClr val="002060"/>
              </a:solidFill>
              <a:effectLst/>
              <a:ea typeface="Times New Roman" panose="02020603050405020304" pitchFamily="18"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E0B4E91F-033D-41EE-9AF6-A038B3C4FA53}"/>
              </a:ext>
            </a:extLst>
          </p:cNvPr>
          <p:cNvSpPr>
            <a:spLocks noGrp="1"/>
          </p:cNvSpPr>
          <p:nvPr>
            <p:ph type="title"/>
          </p:nvPr>
        </p:nvSpPr>
        <p:spPr>
          <a:xfrm>
            <a:off x="457200" y="319278"/>
            <a:ext cx="7239000" cy="1261872"/>
          </a:xfrm>
        </p:spPr>
        <p:txBody>
          <a:bodyPr/>
          <a:lstStyle/>
          <a:p>
            <a:r>
              <a:rPr lang="en-US" dirty="0"/>
              <a:t>Policy Options - Enforcement</a:t>
            </a:r>
          </a:p>
        </p:txBody>
      </p:sp>
    </p:spTree>
    <p:extLst>
      <p:ext uri="{BB962C8B-B14F-4D97-AF65-F5344CB8AC3E}">
        <p14:creationId xmlns:p14="http://schemas.microsoft.com/office/powerpoint/2010/main" val="29801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C452B2-CF4E-48B1-A8A1-872621361FDB}"/>
              </a:ext>
            </a:extLst>
          </p:cNvPr>
          <p:cNvSpPr>
            <a:spLocks noGrp="1"/>
          </p:cNvSpPr>
          <p:nvPr>
            <p:ph idx="1"/>
          </p:nvPr>
        </p:nvSpPr>
        <p:spPr>
          <a:xfrm>
            <a:off x="867833" y="2514600"/>
            <a:ext cx="7408333" cy="4143817"/>
          </a:xfrm>
        </p:spPr>
        <p:txBody>
          <a:bodyPr>
            <a:normAutofit/>
          </a:bodyPr>
          <a:lstStyle/>
          <a:p>
            <a:pPr marL="301943" lvl="1" indent="0">
              <a:buNone/>
            </a:pPr>
            <a:endParaRPr lang="en-US" dirty="0">
              <a:solidFill>
                <a:srgbClr val="002060"/>
              </a:solidFill>
              <a:effectLst/>
              <a:ea typeface="Times New Roman" panose="02020603050405020304" pitchFamily="18" charset="0"/>
              <a:cs typeface="Arial" panose="020B0604020202020204" pitchFamily="34" charset="0"/>
            </a:endParaRPr>
          </a:p>
          <a:p>
            <a:pPr>
              <a:buFont typeface="Arial" panose="020B0604020202020204" pitchFamily="34" charset="0"/>
              <a:buChar char="•"/>
            </a:pPr>
            <a:r>
              <a:rPr lang="en-US" b="1" dirty="0">
                <a:solidFill>
                  <a:srgbClr val="002060"/>
                </a:solidFill>
                <a:effectLst/>
                <a:ea typeface="Times New Roman" panose="02020603050405020304" pitchFamily="18" charset="0"/>
                <a:cs typeface="Arial" panose="020B0604020202020204" pitchFamily="34" charset="0"/>
              </a:rPr>
              <a:t>Option #10 </a:t>
            </a:r>
            <a:r>
              <a:rPr lang="en-US" dirty="0">
                <a:solidFill>
                  <a:srgbClr val="002060"/>
                </a:solidFill>
                <a:effectLst/>
                <a:ea typeface="Times New Roman" panose="02020603050405020304" pitchFamily="18" charset="0"/>
                <a:cs typeface="Arial" panose="020B0604020202020204" pitchFamily="34" charset="0"/>
              </a:rPr>
              <a:t>- In the absence of criminal penalty resulting from recent City Council decision,</a:t>
            </a:r>
            <a:r>
              <a:rPr lang="en-US" i="1" dirty="0">
                <a:solidFill>
                  <a:srgbClr val="002060"/>
                </a:solidFill>
                <a:effectLst/>
                <a:ea typeface="Times New Roman" panose="02020603050405020304" pitchFamily="18" charset="0"/>
                <a:cs typeface="Arial" panose="020B0604020202020204" pitchFamily="34" charset="0"/>
              </a:rPr>
              <a:t> </a:t>
            </a:r>
            <a:r>
              <a:rPr lang="en-US" dirty="0">
                <a:solidFill>
                  <a:srgbClr val="002060"/>
                </a:solidFill>
                <a:effectLst/>
                <a:ea typeface="Times New Roman" panose="02020603050405020304" pitchFamily="18" charset="0"/>
                <a:cs typeface="Arial" panose="020B0604020202020204" pitchFamily="34" charset="0"/>
              </a:rPr>
              <a:t>should the City increase the civil penalty for violating the noise ordinance from the present $50 for first violation, $100 for second violation and $500 for third violation?</a:t>
            </a:r>
            <a:endParaRPr lang="en-US" dirty="0">
              <a:solidFill>
                <a:srgbClr val="002060"/>
              </a:solidFill>
              <a:effectLst/>
              <a:ea typeface="Calibri" panose="020F0502020204030204" pitchFamily="34"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E0B4E91F-033D-41EE-9AF6-A038B3C4FA53}"/>
              </a:ext>
            </a:extLst>
          </p:cNvPr>
          <p:cNvSpPr>
            <a:spLocks noGrp="1"/>
          </p:cNvSpPr>
          <p:nvPr>
            <p:ph type="title"/>
          </p:nvPr>
        </p:nvSpPr>
        <p:spPr>
          <a:xfrm>
            <a:off x="457200" y="319278"/>
            <a:ext cx="7239000" cy="1261872"/>
          </a:xfrm>
        </p:spPr>
        <p:txBody>
          <a:bodyPr/>
          <a:lstStyle/>
          <a:p>
            <a:r>
              <a:rPr lang="en-US" dirty="0"/>
              <a:t>Policy Options - Enforcement</a:t>
            </a:r>
          </a:p>
        </p:txBody>
      </p:sp>
    </p:spTree>
    <p:extLst>
      <p:ext uri="{BB962C8B-B14F-4D97-AF65-F5344CB8AC3E}">
        <p14:creationId xmlns:p14="http://schemas.microsoft.com/office/powerpoint/2010/main" val="3349695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4081F1-9759-4626-87A1-E23911BB80BA}"/>
              </a:ext>
            </a:extLst>
          </p:cNvPr>
          <p:cNvSpPr>
            <a:spLocks noGrp="1"/>
          </p:cNvSpPr>
          <p:nvPr>
            <p:ph idx="1"/>
          </p:nvPr>
        </p:nvSpPr>
        <p:spPr>
          <a:xfrm>
            <a:off x="698500" y="2514600"/>
            <a:ext cx="7747000" cy="4200967"/>
          </a:xfrm>
        </p:spPr>
        <p:txBody>
          <a:bodyPr>
            <a:normAutofit fontScale="92500" lnSpcReduction="10000"/>
          </a:bodyPr>
          <a:lstStyle/>
          <a:p>
            <a:pPr marL="0" indent="0">
              <a:buNone/>
            </a:pPr>
            <a:r>
              <a:rPr lang="en-US" b="1" dirty="0">
                <a:solidFill>
                  <a:srgbClr val="002060"/>
                </a:solidFill>
              </a:rPr>
              <a:t>July – October: </a:t>
            </a:r>
            <a:r>
              <a:rPr lang="en-US" dirty="0">
                <a:solidFill>
                  <a:srgbClr val="002060"/>
                </a:solidFill>
              </a:rPr>
              <a:t>Public outreach and internal review</a:t>
            </a:r>
          </a:p>
          <a:p>
            <a:pPr>
              <a:buFont typeface="Arial" panose="020B0604020202020204" pitchFamily="34" charset="0"/>
              <a:buChar char="•"/>
            </a:pPr>
            <a:r>
              <a:rPr lang="en-US" dirty="0">
                <a:solidFill>
                  <a:srgbClr val="002060"/>
                </a:solidFill>
              </a:rPr>
              <a:t>Feedback form</a:t>
            </a:r>
          </a:p>
          <a:p>
            <a:pPr>
              <a:buFont typeface="Arial" panose="020B0604020202020204" pitchFamily="34" charset="0"/>
              <a:buChar char="•"/>
            </a:pPr>
            <a:r>
              <a:rPr lang="en-US" dirty="0">
                <a:solidFill>
                  <a:srgbClr val="002060"/>
                </a:solidFill>
              </a:rPr>
              <a:t>Communicate with all stakeholders including residents, businesses and institutions</a:t>
            </a:r>
          </a:p>
          <a:p>
            <a:pPr>
              <a:buFont typeface="Arial" panose="020B0604020202020204" pitchFamily="34" charset="0"/>
              <a:buChar char="•"/>
            </a:pPr>
            <a:r>
              <a:rPr lang="en-US" dirty="0">
                <a:solidFill>
                  <a:srgbClr val="002060"/>
                </a:solidFill>
              </a:rPr>
              <a:t>Public meeting</a:t>
            </a:r>
          </a:p>
          <a:p>
            <a:pPr marL="0" indent="0">
              <a:buNone/>
            </a:pPr>
            <a:endParaRPr lang="en-US" b="1" dirty="0">
              <a:solidFill>
                <a:srgbClr val="002060"/>
              </a:solidFill>
            </a:endParaRPr>
          </a:p>
          <a:p>
            <a:pPr marL="0" indent="0">
              <a:buNone/>
            </a:pPr>
            <a:r>
              <a:rPr lang="en-US" b="1" dirty="0">
                <a:solidFill>
                  <a:srgbClr val="002060"/>
                </a:solidFill>
              </a:rPr>
              <a:t>November: </a:t>
            </a:r>
            <a:r>
              <a:rPr lang="en-US" dirty="0">
                <a:solidFill>
                  <a:srgbClr val="002060"/>
                </a:solidFill>
              </a:rPr>
              <a:t>Council work session to discuss policy options and receive council guidance</a:t>
            </a:r>
          </a:p>
          <a:p>
            <a:pPr marL="0" indent="0">
              <a:buNone/>
            </a:pPr>
            <a:endParaRPr lang="en-US" b="1" dirty="0">
              <a:solidFill>
                <a:srgbClr val="002060"/>
              </a:solidFill>
            </a:endParaRPr>
          </a:p>
          <a:p>
            <a:pPr marL="0" indent="0">
              <a:buNone/>
            </a:pPr>
            <a:r>
              <a:rPr lang="en-US" b="1" dirty="0">
                <a:solidFill>
                  <a:srgbClr val="002060"/>
                </a:solidFill>
              </a:rPr>
              <a:t>December: </a:t>
            </a:r>
            <a:r>
              <a:rPr lang="en-US" dirty="0">
                <a:solidFill>
                  <a:srgbClr val="002060"/>
                </a:solidFill>
              </a:rPr>
              <a:t>Council public hearing on draft of Phase II revision and consideration and adoption of Phase II revision</a:t>
            </a:r>
          </a:p>
        </p:txBody>
      </p:sp>
      <p:sp>
        <p:nvSpPr>
          <p:cNvPr id="3" name="Title 2">
            <a:extLst>
              <a:ext uri="{FF2B5EF4-FFF2-40B4-BE49-F238E27FC236}">
                <a16:creationId xmlns:a16="http://schemas.microsoft.com/office/drawing/2014/main" id="{C346EE91-9938-4131-BACF-E9894D463D92}"/>
              </a:ext>
            </a:extLst>
          </p:cNvPr>
          <p:cNvSpPr>
            <a:spLocks noGrp="1"/>
          </p:cNvSpPr>
          <p:nvPr>
            <p:ph type="title"/>
          </p:nvPr>
        </p:nvSpPr>
        <p:spPr/>
        <p:txBody>
          <a:bodyPr>
            <a:normAutofit/>
          </a:bodyPr>
          <a:lstStyle/>
          <a:p>
            <a:r>
              <a:rPr lang="en-US" dirty="0"/>
              <a:t>Phase II Revision – Timeline &amp; Next Steps </a:t>
            </a:r>
          </a:p>
        </p:txBody>
      </p:sp>
    </p:spTree>
    <p:extLst>
      <p:ext uri="{BB962C8B-B14F-4D97-AF65-F5344CB8AC3E}">
        <p14:creationId xmlns:p14="http://schemas.microsoft.com/office/powerpoint/2010/main" val="1505513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E785EA-AAEB-4F76-90D0-0DF6486A3F77}"/>
              </a:ext>
            </a:extLst>
          </p:cNvPr>
          <p:cNvSpPr>
            <a:spLocks noGrp="1"/>
          </p:cNvSpPr>
          <p:nvPr>
            <p:ph idx="1"/>
          </p:nvPr>
        </p:nvSpPr>
        <p:spPr>
          <a:xfrm>
            <a:off x="728133" y="2502042"/>
            <a:ext cx="4953000" cy="3886200"/>
          </a:xfrm>
        </p:spPr>
        <p:txBody>
          <a:bodyPr>
            <a:normAutofit fontScale="92500" lnSpcReduction="10000"/>
          </a:bodyPr>
          <a:lstStyle/>
          <a:p>
            <a:pPr>
              <a:buFont typeface="Arial" panose="020B0604020202020204" pitchFamily="34" charset="0"/>
              <a:buChar char="•"/>
            </a:pPr>
            <a:r>
              <a:rPr lang="en-US" dirty="0">
                <a:solidFill>
                  <a:srgbClr val="002060"/>
                </a:solidFill>
              </a:rPr>
              <a:t>Please email me at </a:t>
            </a:r>
            <a:r>
              <a:rPr lang="en-US" dirty="0">
                <a:solidFill>
                  <a:srgbClr val="002060"/>
                </a:solidFill>
                <a:hlinkClick r:id="rId2"/>
              </a:rPr>
              <a:t>khoadinh.tran@alexandriava.gov</a:t>
            </a:r>
            <a:r>
              <a:rPr lang="en-US" dirty="0">
                <a:solidFill>
                  <a:srgbClr val="002060"/>
                </a:solidFill>
              </a:rPr>
              <a:t> if you have any questions</a:t>
            </a:r>
          </a:p>
          <a:p>
            <a:pPr marL="0" indent="0">
              <a:buNone/>
            </a:pPr>
            <a:endParaRPr lang="en-US" dirty="0">
              <a:solidFill>
                <a:srgbClr val="002060"/>
              </a:solidFill>
            </a:endParaRPr>
          </a:p>
          <a:p>
            <a:pPr>
              <a:buFont typeface="Arial" panose="020B0604020202020204" pitchFamily="34" charset="0"/>
              <a:buChar char="•"/>
            </a:pPr>
            <a:r>
              <a:rPr lang="en-US" dirty="0">
                <a:solidFill>
                  <a:srgbClr val="002060"/>
                </a:solidFill>
              </a:rPr>
              <a:t>For more information, please visit the noise control webpage at </a:t>
            </a:r>
            <a:r>
              <a:rPr lang="en-US" dirty="0">
                <a:solidFill>
                  <a:srgbClr val="002060"/>
                </a:solidFill>
                <a:hlinkClick r:id="rId3"/>
              </a:rPr>
              <a:t>alexandriava.gov/Noise</a:t>
            </a:r>
            <a:endParaRPr lang="en-US" dirty="0">
              <a:solidFill>
                <a:srgbClr val="002060"/>
              </a:solidFill>
            </a:endParaRPr>
          </a:p>
          <a:p>
            <a:pPr marL="0" indent="0">
              <a:buNone/>
            </a:pPr>
            <a:endParaRPr lang="en-US" dirty="0">
              <a:solidFill>
                <a:srgbClr val="002060"/>
              </a:solidFill>
            </a:endParaRPr>
          </a:p>
          <a:p>
            <a:pPr>
              <a:buFont typeface="Arial" panose="020B0604020202020204" pitchFamily="34" charset="0"/>
              <a:buChar char="•"/>
            </a:pPr>
            <a:r>
              <a:rPr lang="en-US" dirty="0">
                <a:solidFill>
                  <a:srgbClr val="002060"/>
                </a:solidFill>
              </a:rPr>
              <a:t>You are invited to complete the feedback form by scanning the QR code on the right</a:t>
            </a:r>
          </a:p>
        </p:txBody>
      </p:sp>
      <p:sp>
        <p:nvSpPr>
          <p:cNvPr id="3" name="Title 2">
            <a:extLst>
              <a:ext uri="{FF2B5EF4-FFF2-40B4-BE49-F238E27FC236}">
                <a16:creationId xmlns:a16="http://schemas.microsoft.com/office/drawing/2014/main" id="{E6B2F4A7-A94C-443E-B703-C2052F71BFDC}"/>
              </a:ext>
            </a:extLst>
          </p:cNvPr>
          <p:cNvSpPr>
            <a:spLocks noGrp="1"/>
          </p:cNvSpPr>
          <p:nvPr>
            <p:ph type="title"/>
          </p:nvPr>
        </p:nvSpPr>
        <p:spPr>
          <a:xfrm>
            <a:off x="533400" y="476416"/>
            <a:ext cx="7239000" cy="1261872"/>
          </a:xfrm>
        </p:spPr>
        <p:txBody>
          <a:bodyPr/>
          <a:lstStyle/>
          <a:p>
            <a:r>
              <a:rPr lang="en-US" dirty="0"/>
              <a:t>Thank You for Your Time</a:t>
            </a:r>
          </a:p>
        </p:txBody>
      </p:sp>
      <p:pic>
        <p:nvPicPr>
          <p:cNvPr id="5" name="Picture 4" descr="Qr code&#10;&#10;Description automatically generated">
            <a:extLst>
              <a:ext uri="{FF2B5EF4-FFF2-40B4-BE49-F238E27FC236}">
                <a16:creationId xmlns:a16="http://schemas.microsoft.com/office/drawing/2014/main" id="{2CA996AD-5242-46BE-AD9A-568ACA98B7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0313" y="3292365"/>
            <a:ext cx="2305554" cy="2305554"/>
          </a:xfrm>
          <a:prstGeom prst="rect">
            <a:avLst/>
          </a:prstGeom>
        </p:spPr>
      </p:pic>
    </p:spTree>
    <p:extLst>
      <p:ext uri="{BB962C8B-B14F-4D97-AF65-F5344CB8AC3E}">
        <p14:creationId xmlns:p14="http://schemas.microsoft.com/office/powerpoint/2010/main" val="287367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985665-E087-4370-8BD6-79077B5AC59A}"/>
              </a:ext>
            </a:extLst>
          </p:cNvPr>
          <p:cNvSpPr>
            <a:spLocks noGrp="1"/>
          </p:cNvSpPr>
          <p:nvPr>
            <p:ph idx="1"/>
          </p:nvPr>
        </p:nvSpPr>
        <p:spPr>
          <a:xfrm>
            <a:off x="1041400" y="2713037"/>
            <a:ext cx="7408333" cy="3611563"/>
          </a:xfrm>
        </p:spPr>
        <p:txBody>
          <a:bodyPr>
            <a:normAutofit/>
          </a:bodyPr>
          <a:lstStyle/>
          <a:p>
            <a:pPr>
              <a:buFont typeface="Arial" panose="020B0604020202020204" pitchFamily="34" charset="0"/>
              <a:buChar char="•"/>
            </a:pPr>
            <a:r>
              <a:rPr lang="en-US" dirty="0"/>
              <a:t>Common noise sources, how noise is regulated and current enforcement practices</a:t>
            </a:r>
          </a:p>
          <a:p>
            <a:pPr>
              <a:buFont typeface="Arial" panose="020B0604020202020204" pitchFamily="34" charset="0"/>
              <a:buChar char="•"/>
            </a:pPr>
            <a:r>
              <a:rPr lang="en-US" dirty="0"/>
              <a:t>Background information and current status</a:t>
            </a:r>
          </a:p>
          <a:p>
            <a:pPr>
              <a:buFont typeface="Arial" panose="020B0604020202020204" pitchFamily="34" charset="0"/>
              <a:buChar char="•"/>
            </a:pPr>
            <a:r>
              <a:rPr lang="en-US" dirty="0"/>
              <a:t>Policy options for public input</a:t>
            </a:r>
          </a:p>
          <a:p>
            <a:pPr>
              <a:buFont typeface="Arial" panose="020B0604020202020204" pitchFamily="34" charset="0"/>
              <a:buChar char="•"/>
            </a:pPr>
            <a:r>
              <a:rPr lang="en-US" dirty="0"/>
              <a:t>Feedback form</a:t>
            </a:r>
          </a:p>
          <a:p>
            <a:pPr>
              <a:buFont typeface="Arial" panose="020B0604020202020204" pitchFamily="34" charset="0"/>
              <a:buChar char="•"/>
            </a:pPr>
            <a:r>
              <a:rPr lang="en-US" dirty="0"/>
              <a:t>Timeline and next steps</a:t>
            </a:r>
          </a:p>
        </p:txBody>
      </p:sp>
      <p:sp>
        <p:nvSpPr>
          <p:cNvPr id="3" name="Title 2">
            <a:extLst>
              <a:ext uri="{FF2B5EF4-FFF2-40B4-BE49-F238E27FC236}">
                <a16:creationId xmlns:a16="http://schemas.microsoft.com/office/drawing/2014/main" id="{EE74E6B1-520A-4E6B-ABD7-93E8A2E47956}"/>
              </a:ext>
            </a:extLst>
          </p:cNvPr>
          <p:cNvSpPr>
            <a:spLocks noGrp="1"/>
          </p:cNvSpPr>
          <p:nvPr>
            <p:ph type="title"/>
          </p:nvPr>
        </p:nvSpPr>
        <p:spPr/>
        <p:txBody>
          <a:bodyPr/>
          <a:lstStyle/>
          <a:p>
            <a:r>
              <a:rPr lang="en-US" dirty="0"/>
              <a:t>Presentation Outline</a:t>
            </a:r>
          </a:p>
        </p:txBody>
      </p:sp>
    </p:spTree>
    <p:extLst>
      <p:ext uri="{BB962C8B-B14F-4D97-AF65-F5344CB8AC3E}">
        <p14:creationId xmlns:p14="http://schemas.microsoft.com/office/powerpoint/2010/main" val="2850596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CE78FA3-1F8A-44C6-A200-CA32BE9AE679}"/>
              </a:ext>
            </a:extLst>
          </p:cNvPr>
          <p:cNvPicPr>
            <a:picLocks noGrp="1" noChangeAspect="1"/>
          </p:cNvPicPr>
          <p:nvPr>
            <p:ph idx="1"/>
          </p:nvPr>
        </p:nvPicPr>
        <p:blipFill>
          <a:blip r:embed="rId2"/>
          <a:stretch>
            <a:fillRect/>
          </a:stretch>
        </p:blipFill>
        <p:spPr>
          <a:xfrm>
            <a:off x="571500" y="1371600"/>
            <a:ext cx="8001000" cy="5329923"/>
          </a:xfrm>
          <a:prstGeom prst="rect">
            <a:avLst/>
          </a:prstGeom>
        </p:spPr>
      </p:pic>
      <p:sp>
        <p:nvSpPr>
          <p:cNvPr id="3" name="Title 2">
            <a:extLst>
              <a:ext uri="{FF2B5EF4-FFF2-40B4-BE49-F238E27FC236}">
                <a16:creationId xmlns:a16="http://schemas.microsoft.com/office/drawing/2014/main" id="{FF44AD73-C038-432A-B2D1-9F373594A06E}"/>
              </a:ext>
            </a:extLst>
          </p:cNvPr>
          <p:cNvSpPr>
            <a:spLocks noGrp="1"/>
          </p:cNvSpPr>
          <p:nvPr>
            <p:ph type="title"/>
          </p:nvPr>
        </p:nvSpPr>
        <p:spPr/>
        <p:txBody>
          <a:bodyPr/>
          <a:lstStyle/>
          <a:p>
            <a:r>
              <a:rPr lang="en-US" dirty="0"/>
              <a:t>Common Noise Sources</a:t>
            </a:r>
          </a:p>
        </p:txBody>
      </p:sp>
    </p:spTree>
    <p:extLst>
      <p:ext uri="{BB962C8B-B14F-4D97-AF65-F5344CB8AC3E}">
        <p14:creationId xmlns:p14="http://schemas.microsoft.com/office/powerpoint/2010/main" val="1376356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68A493-0848-4C0E-A871-161D3C870252}"/>
              </a:ext>
            </a:extLst>
          </p:cNvPr>
          <p:cNvSpPr>
            <a:spLocks noGrp="1"/>
          </p:cNvSpPr>
          <p:nvPr>
            <p:ph idx="1"/>
          </p:nvPr>
        </p:nvSpPr>
        <p:spPr>
          <a:xfrm>
            <a:off x="457200" y="2514599"/>
            <a:ext cx="7620000" cy="4191001"/>
          </a:xfrm>
        </p:spPr>
        <p:txBody>
          <a:bodyPr>
            <a:normAutofit fontScale="77500" lnSpcReduction="20000"/>
          </a:bodyPr>
          <a:lstStyle/>
          <a:p>
            <a:pPr>
              <a:buFont typeface="Arial" panose="020B0604020202020204" pitchFamily="34" charset="0"/>
              <a:buChar char="•"/>
            </a:pPr>
            <a:r>
              <a:rPr lang="en-US" sz="2100" b="1" dirty="0">
                <a:solidFill>
                  <a:srgbClr val="002060"/>
                </a:solidFill>
              </a:rPr>
              <a:t>Regulated by Permitted Hours</a:t>
            </a:r>
          </a:p>
          <a:p>
            <a:pPr lvl="1">
              <a:buFont typeface="Arial" panose="020B0604020202020204" pitchFamily="34" charset="0"/>
              <a:buChar char="•"/>
            </a:pPr>
            <a:r>
              <a:rPr lang="en-US" sz="2100" i="0" u="none" strike="noStrike" baseline="0" dirty="0">
                <a:solidFill>
                  <a:srgbClr val="002060"/>
                </a:solidFill>
                <a:latin typeface="Arial" panose="020B0604020202020204" pitchFamily="34" charset="0"/>
              </a:rPr>
              <a:t>Construction: Monday - Friday: 7 a.m. – 6 p.m.; Saturday: 9 a.m. – 6 p.m.</a:t>
            </a:r>
          </a:p>
          <a:p>
            <a:pPr lvl="1">
              <a:buFont typeface="Arial" panose="020B0604020202020204" pitchFamily="34" charset="0"/>
              <a:buChar char="•"/>
            </a:pPr>
            <a:r>
              <a:rPr lang="en-US" sz="2100" dirty="0">
                <a:solidFill>
                  <a:srgbClr val="002060"/>
                </a:solidFill>
              </a:rPr>
              <a:t>T</a:t>
            </a:r>
            <a:r>
              <a:rPr lang="en-US" sz="2100" i="0" u="none" strike="noStrike" baseline="0" dirty="0">
                <a:solidFill>
                  <a:srgbClr val="002060"/>
                </a:solidFill>
                <a:latin typeface="Arial" panose="020B0604020202020204" pitchFamily="34" charset="0"/>
              </a:rPr>
              <a:t>rash collection: </a:t>
            </a:r>
            <a:r>
              <a:rPr lang="en-US" sz="2100" dirty="0">
                <a:solidFill>
                  <a:srgbClr val="002060"/>
                </a:solidFill>
              </a:rPr>
              <a:t>Oct - Apr: 7 a.m. – 11 p.m.; May - Sept: 6 a.m. – 11 p.m.</a:t>
            </a:r>
          </a:p>
          <a:p>
            <a:pPr lvl="1">
              <a:buFont typeface="Arial" panose="020B0604020202020204" pitchFamily="34" charset="0"/>
              <a:buChar char="•"/>
            </a:pPr>
            <a:r>
              <a:rPr lang="en-US" sz="2100" i="0" u="none" strike="noStrike" baseline="0" dirty="0">
                <a:solidFill>
                  <a:srgbClr val="002060"/>
                </a:solidFill>
                <a:latin typeface="Arial" panose="020B0604020202020204" pitchFamily="34" charset="0"/>
              </a:rPr>
              <a:t>Power lawn equipment: </a:t>
            </a:r>
            <a:r>
              <a:rPr lang="en-US" sz="2100" dirty="0">
                <a:solidFill>
                  <a:srgbClr val="002060"/>
                </a:solidFill>
              </a:rPr>
              <a:t>Monday - Friday: 7 a.m. – 9 p.m.; Saturday/Sunday: 9 a.m. – 9 p.m.</a:t>
            </a:r>
          </a:p>
          <a:p>
            <a:pPr marL="301943" lvl="1" indent="0">
              <a:buNone/>
            </a:pPr>
            <a:endParaRPr lang="en-US" sz="2100" dirty="0">
              <a:solidFill>
                <a:srgbClr val="002060"/>
              </a:solidFill>
            </a:endParaRPr>
          </a:p>
          <a:p>
            <a:pPr>
              <a:buFont typeface="Arial" panose="020B0604020202020204" pitchFamily="34" charset="0"/>
              <a:buChar char="•"/>
            </a:pPr>
            <a:r>
              <a:rPr lang="en-US" sz="2100" b="1" dirty="0">
                <a:solidFill>
                  <a:srgbClr val="002060"/>
                </a:solidFill>
              </a:rPr>
              <a:t>Decibel Limits by Property Use Limit and predominant Use </a:t>
            </a:r>
          </a:p>
          <a:p>
            <a:pPr lvl="1">
              <a:buFont typeface="Arial" panose="020B0604020202020204" pitchFamily="34" charset="0"/>
              <a:buChar char="•"/>
            </a:pPr>
            <a:r>
              <a:rPr lang="en-US" sz="2100" dirty="0">
                <a:solidFill>
                  <a:srgbClr val="002060"/>
                </a:solidFill>
              </a:rPr>
              <a:t>Residential - 55 dB(A), commercial/institutional - 60 dB(A), industrial - 70 dB(A) at property lines</a:t>
            </a:r>
          </a:p>
          <a:p>
            <a:pPr marL="301943" lvl="1" indent="0">
              <a:buNone/>
            </a:pPr>
            <a:endParaRPr lang="en-US" sz="2100" dirty="0">
              <a:solidFill>
                <a:srgbClr val="002060"/>
              </a:solidFill>
            </a:endParaRPr>
          </a:p>
          <a:p>
            <a:pPr>
              <a:buFont typeface="Arial" panose="020B0604020202020204" pitchFamily="34" charset="0"/>
              <a:buChar char="•"/>
            </a:pPr>
            <a:r>
              <a:rPr lang="en-US" sz="2100" b="1" dirty="0">
                <a:solidFill>
                  <a:srgbClr val="002060"/>
                </a:solidFill>
              </a:rPr>
              <a:t>Exemptions</a:t>
            </a:r>
          </a:p>
          <a:p>
            <a:pPr lvl="1">
              <a:buFont typeface="Arial" panose="020B0604020202020204" pitchFamily="34" charset="0"/>
              <a:buChar char="•"/>
            </a:pPr>
            <a:r>
              <a:rPr lang="en-US" sz="2100" dirty="0">
                <a:solidFill>
                  <a:srgbClr val="002060"/>
                </a:solidFill>
              </a:rPr>
              <a:t>S</a:t>
            </a:r>
            <a:r>
              <a:rPr lang="en-US" sz="2100" b="0" i="0" u="none" strike="noStrike" baseline="0" dirty="0">
                <a:solidFill>
                  <a:srgbClr val="002060"/>
                </a:solidFill>
                <a:latin typeface="Arial" panose="020B0604020202020204" pitchFamily="34" charset="0"/>
              </a:rPr>
              <a:t>afety signals, warning devices, emergency pressure relief valves, aircraft, trains, emergency public work, etc.</a:t>
            </a:r>
            <a:endParaRPr lang="en-US" sz="2100" b="1" dirty="0">
              <a:solidFill>
                <a:srgbClr val="002060"/>
              </a:solidFill>
            </a:endParaRPr>
          </a:p>
          <a:p>
            <a:pPr lvl="1">
              <a:buFont typeface="Arial" panose="020B0604020202020204" pitchFamily="34" charset="0"/>
              <a:buChar char="•"/>
            </a:pPr>
            <a:endParaRPr lang="en-US" sz="2100" dirty="0">
              <a:solidFill>
                <a:srgbClr val="002060"/>
              </a:solidFill>
            </a:endParaRPr>
          </a:p>
          <a:p>
            <a:pPr>
              <a:buFont typeface="Arial" panose="020B0604020202020204" pitchFamily="34" charset="0"/>
              <a:buChar char="•"/>
            </a:pPr>
            <a:r>
              <a:rPr lang="en-US" sz="2100" b="1" dirty="0">
                <a:solidFill>
                  <a:srgbClr val="002060"/>
                </a:solidFill>
              </a:rPr>
              <a:t>Issuance of Noise Variance Permits</a:t>
            </a:r>
          </a:p>
          <a:p>
            <a:pPr lvl="1">
              <a:buFont typeface="Arial" panose="020B0604020202020204" pitchFamily="34" charset="0"/>
              <a:buChar char="•"/>
            </a:pPr>
            <a:r>
              <a:rPr lang="en-US" sz="2100" dirty="0">
                <a:solidFill>
                  <a:srgbClr val="002060"/>
                </a:solidFill>
              </a:rPr>
              <a:t>Temporary construction activities, special events, weddings in parks, amplified music in public places, etc.</a:t>
            </a:r>
          </a:p>
        </p:txBody>
      </p:sp>
      <p:sp>
        <p:nvSpPr>
          <p:cNvPr id="3" name="Title 2">
            <a:extLst>
              <a:ext uri="{FF2B5EF4-FFF2-40B4-BE49-F238E27FC236}">
                <a16:creationId xmlns:a16="http://schemas.microsoft.com/office/drawing/2014/main" id="{6E7CFA49-E364-4099-8839-B9D62D807C68}"/>
              </a:ext>
            </a:extLst>
          </p:cNvPr>
          <p:cNvSpPr>
            <a:spLocks noGrp="1"/>
          </p:cNvSpPr>
          <p:nvPr>
            <p:ph type="title"/>
          </p:nvPr>
        </p:nvSpPr>
        <p:spPr>
          <a:xfrm>
            <a:off x="457200" y="338328"/>
            <a:ext cx="7239000" cy="1261872"/>
          </a:xfrm>
        </p:spPr>
        <p:txBody>
          <a:bodyPr>
            <a:normAutofit/>
          </a:bodyPr>
          <a:lstStyle/>
          <a:p>
            <a:r>
              <a:rPr lang="en-US" dirty="0"/>
              <a:t>How is Noise Regulated in Alexandria? </a:t>
            </a:r>
          </a:p>
        </p:txBody>
      </p:sp>
    </p:spTree>
    <p:extLst>
      <p:ext uri="{BB962C8B-B14F-4D97-AF65-F5344CB8AC3E}">
        <p14:creationId xmlns:p14="http://schemas.microsoft.com/office/powerpoint/2010/main" val="26369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D639D01-70D6-425E-A2C3-2DD1A4A606C6}"/>
              </a:ext>
            </a:extLst>
          </p:cNvPr>
          <p:cNvSpPr>
            <a:spLocks noGrp="1"/>
          </p:cNvSpPr>
          <p:nvPr>
            <p:ph type="title"/>
          </p:nvPr>
        </p:nvSpPr>
        <p:spPr>
          <a:xfrm>
            <a:off x="1485899" y="457200"/>
            <a:ext cx="5715000" cy="1295400"/>
          </a:xfrm>
        </p:spPr>
        <p:txBody>
          <a:bodyPr>
            <a:normAutofit/>
          </a:bodyPr>
          <a:lstStyle/>
          <a:p>
            <a:r>
              <a:rPr lang="en-US" b="1" dirty="0"/>
              <a:t>Current Enforcement Practices</a:t>
            </a:r>
          </a:p>
        </p:txBody>
      </p:sp>
      <p:sp>
        <p:nvSpPr>
          <p:cNvPr id="4" name="Content Placeholder 3">
            <a:extLst>
              <a:ext uri="{FF2B5EF4-FFF2-40B4-BE49-F238E27FC236}">
                <a16:creationId xmlns:a16="http://schemas.microsoft.com/office/drawing/2014/main" id="{1F2153D7-B296-499D-8045-33B1FDCDE02E}"/>
              </a:ext>
            </a:extLst>
          </p:cNvPr>
          <p:cNvSpPr>
            <a:spLocks noGrp="1"/>
          </p:cNvSpPr>
          <p:nvPr>
            <p:ph idx="1"/>
          </p:nvPr>
        </p:nvSpPr>
        <p:spPr>
          <a:xfrm>
            <a:off x="533400" y="2346500"/>
            <a:ext cx="8077200" cy="4114800"/>
          </a:xfrm>
        </p:spPr>
        <p:txBody>
          <a:bodyPr>
            <a:normAutofit/>
          </a:bodyPr>
          <a:lstStyle/>
          <a:p>
            <a:pPr>
              <a:buFont typeface="Arial" panose="020B0604020202020204" pitchFamily="34" charset="0"/>
              <a:buChar char="•"/>
            </a:pPr>
            <a:r>
              <a:rPr lang="en-US" b="1" dirty="0">
                <a:solidFill>
                  <a:srgbClr val="002060"/>
                </a:solidFill>
              </a:rPr>
              <a:t>Business Hours (8 a.m. to 6 p.m.)</a:t>
            </a:r>
          </a:p>
          <a:p>
            <a:pPr lvl="1">
              <a:buFont typeface="Arial" panose="020B0604020202020204" pitchFamily="34" charset="0"/>
              <a:buChar char="•"/>
            </a:pPr>
            <a:r>
              <a:rPr lang="en-US" dirty="0">
                <a:solidFill>
                  <a:srgbClr val="002060"/>
                </a:solidFill>
              </a:rPr>
              <a:t>T&amp;ES/OEQ is first responder to noise complaints; handles ~200-400 complaints annually </a:t>
            </a:r>
          </a:p>
          <a:p>
            <a:pPr>
              <a:buFont typeface="Arial" panose="020B0604020202020204" pitchFamily="34" charset="0"/>
              <a:buChar char="•"/>
            </a:pPr>
            <a:endParaRPr lang="en-US" b="1" dirty="0">
              <a:solidFill>
                <a:srgbClr val="002060"/>
              </a:solidFill>
            </a:endParaRPr>
          </a:p>
          <a:p>
            <a:pPr>
              <a:buFont typeface="Arial" panose="020B0604020202020204" pitchFamily="34" charset="0"/>
              <a:buChar char="•"/>
            </a:pPr>
            <a:r>
              <a:rPr lang="en-US" b="1" dirty="0">
                <a:solidFill>
                  <a:srgbClr val="002060"/>
                </a:solidFill>
              </a:rPr>
              <a:t>Non-Business hours (6 p.m. to 8 a.m.)</a:t>
            </a:r>
          </a:p>
          <a:p>
            <a:pPr lvl="1">
              <a:buFont typeface="Arial" panose="020B0604020202020204" pitchFamily="34" charset="0"/>
              <a:buChar char="•"/>
            </a:pPr>
            <a:r>
              <a:rPr lang="en-US" dirty="0">
                <a:solidFill>
                  <a:srgbClr val="002060"/>
                </a:solidFill>
              </a:rPr>
              <a:t>APD provides initial response to about 2,000 complaints annually</a:t>
            </a:r>
          </a:p>
          <a:p>
            <a:pPr>
              <a:buFont typeface="Arial" panose="020B0604020202020204" pitchFamily="34" charset="0"/>
              <a:buChar char="•"/>
            </a:pPr>
            <a:endParaRPr lang="en-US" b="1" dirty="0">
              <a:solidFill>
                <a:srgbClr val="002060"/>
              </a:solidFill>
            </a:endParaRPr>
          </a:p>
          <a:p>
            <a:pPr>
              <a:buFont typeface="Arial" panose="020B0604020202020204" pitchFamily="34" charset="0"/>
              <a:buChar char="•"/>
            </a:pPr>
            <a:r>
              <a:rPr lang="en-US" b="1" dirty="0">
                <a:solidFill>
                  <a:srgbClr val="002060"/>
                </a:solidFill>
              </a:rPr>
              <a:t>Animal Control handles noise from animals</a:t>
            </a:r>
            <a:endParaRPr lang="en-US" dirty="0">
              <a:solidFill>
                <a:srgbClr val="002060"/>
              </a:solidFill>
            </a:endParaRPr>
          </a:p>
          <a:p>
            <a:endParaRPr lang="en-US" dirty="0"/>
          </a:p>
          <a:p>
            <a:pPr marL="0" indent="0">
              <a:buNone/>
            </a:pPr>
            <a:endParaRPr lang="en-US" dirty="0">
              <a:solidFill>
                <a:srgbClr val="C00000"/>
              </a:solidFill>
            </a:endParaRPr>
          </a:p>
        </p:txBody>
      </p:sp>
    </p:spTree>
    <p:extLst>
      <p:ext uri="{BB962C8B-B14F-4D97-AF65-F5344CB8AC3E}">
        <p14:creationId xmlns:p14="http://schemas.microsoft.com/office/powerpoint/2010/main" val="765785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DDABC0-1F00-4DAE-86A5-120CFB96EF68}"/>
              </a:ext>
            </a:extLst>
          </p:cNvPr>
          <p:cNvSpPr>
            <a:spLocks noGrp="1"/>
          </p:cNvSpPr>
          <p:nvPr>
            <p:ph idx="1"/>
          </p:nvPr>
        </p:nvSpPr>
        <p:spPr>
          <a:xfrm>
            <a:off x="473207" y="2514600"/>
            <a:ext cx="8197585" cy="4267199"/>
          </a:xfrm>
        </p:spPr>
        <p:txBody>
          <a:bodyPr>
            <a:normAutofit lnSpcReduction="10000"/>
          </a:bodyPr>
          <a:lstStyle/>
          <a:p>
            <a:r>
              <a:rPr lang="en-US" dirty="0">
                <a:solidFill>
                  <a:srgbClr val="002060"/>
                </a:solidFill>
              </a:rPr>
              <a:t>Review of noise code due to </a:t>
            </a:r>
            <a:r>
              <a:rPr lang="en-US" b="1" dirty="0">
                <a:solidFill>
                  <a:srgbClr val="002060"/>
                </a:solidFill>
              </a:rPr>
              <a:t>legally necessitated changes</a:t>
            </a:r>
            <a:r>
              <a:rPr lang="en-US" dirty="0">
                <a:solidFill>
                  <a:srgbClr val="002060"/>
                </a:solidFill>
              </a:rPr>
              <a:t> to make the noise code legally enforceable and comply with current federal and state laws</a:t>
            </a:r>
          </a:p>
          <a:p>
            <a:endParaRPr lang="en-US" dirty="0">
              <a:solidFill>
                <a:srgbClr val="002060"/>
              </a:solidFill>
            </a:endParaRPr>
          </a:p>
          <a:p>
            <a:r>
              <a:rPr lang="en-US" dirty="0">
                <a:solidFill>
                  <a:srgbClr val="002060"/>
                </a:solidFill>
              </a:rPr>
              <a:t>Public review of initial draft revised ordinance – Summer 2019</a:t>
            </a:r>
          </a:p>
          <a:p>
            <a:pPr marL="0" indent="0">
              <a:buNone/>
            </a:pPr>
            <a:endParaRPr lang="en-US" dirty="0">
              <a:solidFill>
                <a:srgbClr val="002060"/>
              </a:solidFill>
            </a:endParaRPr>
          </a:p>
          <a:p>
            <a:r>
              <a:rPr lang="en-US" dirty="0">
                <a:solidFill>
                  <a:srgbClr val="002060"/>
                </a:solidFill>
              </a:rPr>
              <a:t>Outreach including presentations to civic groups and HOAs and feedback forms – Summer/Fall 2019</a:t>
            </a:r>
          </a:p>
          <a:p>
            <a:pPr marL="0" indent="0">
              <a:buNone/>
            </a:pPr>
            <a:endParaRPr lang="en-US" dirty="0">
              <a:solidFill>
                <a:srgbClr val="002060"/>
              </a:solidFill>
            </a:endParaRPr>
          </a:p>
          <a:p>
            <a:r>
              <a:rPr lang="en-US" dirty="0">
                <a:solidFill>
                  <a:srgbClr val="002060"/>
                </a:solidFill>
              </a:rPr>
              <a:t>Work session with City Council in late 2019</a:t>
            </a:r>
            <a:endParaRPr lang="en-US" sz="1425" dirty="0">
              <a:solidFill>
                <a:srgbClr val="002060"/>
              </a:solidFill>
            </a:endParaRPr>
          </a:p>
          <a:p>
            <a:pPr lvl="1"/>
            <a:endParaRPr lang="en-US" sz="1275" dirty="0">
              <a:cs typeface="Arial" panose="020B0604020202020204" pitchFamily="34" charset="0"/>
            </a:endParaRPr>
          </a:p>
          <a:p>
            <a:pPr marL="226457" lvl="1" indent="0">
              <a:buNone/>
            </a:pPr>
            <a:endParaRPr lang="en-US" dirty="0"/>
          </a:p>
          <a:p>
            <a:endParaRPr lang="en-US" dirty="0"/>
          </a:p>
        </p:txBody>
      </p:sp>
      <p:sp>
        <p:nvSpPr>
          <p:cNvPr id="3" name="Title 2">
            <a:extLst>
              <a:ext uri="{FF2B5EF4-FFF2-40B4-BE49-F238E27FC236}">
                <a16:creationId xmlns:a16="http://schemas.microsoft.com/office/drawing/2014/main" id="{B12AF64E-B01B-4AE8-A211-FF1788C69887}"/>
              </a:ext>
            </a:extLst>
          </p:cNvPr>
          <p:cNvSpPr>
            <a:spLocks noGrp="1"/>
          </p:cNvSpPr>
          <p:nvPr>
            <p:ph type="title"/>
          </p:nvPr>
        </p:nvSpPr>
        <p:spPr>
          <a:xfrm>
            <a:off x="457200" y="304800"/>
            <a:ext cx="7239000" cy="1261872"/>
          </a:xfrm>
        </p:spPr>
        <p:txBody>
          <a:bodyPr/>
          <a:lstStyle/>
          <a:p>
            <a:r>
              <a:rPr lang="en-US" dirty="0"/>
              <a:t>Background &amp; How We Got Here</a:t>
            </a:r>
          </a:p>
        </p:txBody>
      </p:sp>
    </p:spTree>
    <p:extLst>
      <p:ext uri="{BB962C8B-B14F-4D97-AF65-F5344CB8AC3E}">
        <p14:creationId xmlns:p14="http://schemas.microsoft.com/office/powerpoint/2010/main" val="344292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1E73BA-A5E7-40AE-BC91-4C484B027038}"/>
              </a:ext>
            </a:extLst>
          </p:cNvPr>
          <p:cNvSpPr>
            <a:spLocks noGrp="1"/>
          </p:cNvSpPr>
          <p:nvPr>
            <p:ph idx="1"/>
          </p:nvPr>
        </p:nvSpPr>
        <p:spPr>
          <a:xfrm>
            <a:off x="533400" y="2409825"/>
            <a:ext cx="8077200" cy="4067175"/>
          </a:xfrm>
        </p:spPr>
        <p:txBody>
          <a:bodyPr>
            <a:normAutofit/>
          </a:bodyPr>
          <a:lstStyle/>
          <a:p>
            <a:pPr marL="0" indent="0">
              <a:buNone/>
            </a:pPr>
            <a:r>
              <a:rPr lang="en-US" b="1" dirty="0">
                <a:solidFill>
                  <a:srgbClr val="002060"/>
                </a:solidFill>
                <a:ea typeface="Calibri" panose="020F0502020204030204" pitchFamily="34" charset="0"/>
                <a:cs typeface="Arial" panose="020B0604020202020204" pitchFamily="34" charset="0"/>
              </a:rPr>
              <a:t>T</a:t>
            </a:r>
            <a:r>
              <a:rPr lang="en-US" b="1" dirty="0">
                <a:solidFill>
                  <a:srgbClr val="002060"/>
                </a:solidFill>
                <a:effectLst/>
                <a:ea typeface="Calibri" panose="020F0502020204030204" pitchFamily="34" charset="0"/>
                <a:cs typeface="Arial" panose="020B0604020202020204" pitchFamily="34" charset="0"/>
              </a:rPr>
              <a:t>wo-phase approach to noise ordinance revision</a:t>
            </a:r>
          </a:p>
          <a:p>
            <a:r>
              <a:rPr lang="en-US" sz="2000" dirty="0">
                <a:solidFill>
                  <a:srgbClr val="002060"/>
                </a:solidFill>
                <a:effectLst/>
                <a:ea typeface="Calibri" panose="020F0502020204030204" pitchFamily="34" charset="0"/>
                <a:cs typeface="Arial" panose="020B0604020202020204" pitchFamily="34" charset="0"/>
              </a:rPr>
              <a:t>Council approved the two-phase revision in April 2021</a:t>
            </a:r>
          </a:p>
          <a:p>
            <a:pPr marL="0" indent="0">
              <a:buNone/>
            </a:pPr>
            <a:endParaRPr lang="en-US" sz="2000" dirty="0">
              <a:solidFill>
                <a:srgbClr val="002060"/>
              </a:solidFill>
              <a:effectLst/>
              <a:ea typeface="Calibri" panose="020F0502020204030204" pitchFamily="34" charset="0"/>
              <a:cs typeface="Arial" panose="020B0604020202020204" pitchFamily="34" charset="0"/>
            </a:endParaRPr>
          </a:p>
          <a:p>
            <a:pPr marL="0" indent="0">
              <a:buNone/>
            </a:pPr>
            <a:r>
              <a:rPr lang="en-US" b="1" dirty="0">
                <a:solidFill>
                  <a:srgbClr val="002060"/>
                </a:solidFill>
                <a:effectLst/>
                <a:ea typeface="Calibri" panose="020F0502020204030204" pitchFamily="34" charset="0"/>
                <a:cs typeface="Arial" panose="020B0604020202020204" pitchFamily="34" charset="0"/>
              </a:rPr>
              <a:t>Phase I Revision adopted by Council on May 15, 2021</a:t>
            </a:r>
          </a:p>
          <a:p>
            <a:r>
              <a:rPr lang="en-US" sz="2000" dirty="0">
                <a:solidFill>
                  <a:srgbClr val="002060"/>
                </a:solidFill>
                <a:ea typeface="Calibri" panose="020F0502020204030204" pitchFamily="34" charset="0"/>
                <a:cs typeface="Arial" panose="020B0604020202020204" pitchFamily="34" charset="0"/>
              </a:rPr>
              <a:t>I</a:t>
            </a:r>
            <a:r>
              <a:rPr lang="en-US" sz="2000" dirty="0">
                <a:solidFill>
                  <a:srgbClr val="002060"/>
                </a:solidFill>
                <a:effectLst/>
                <a:ea typeface="Calibri" panose="020F0502020204030204" pitchFamily="34" charset="0"/>
                <a:cs typeface="Arial" panose="020B0604020202020204" pitchFamily="34" charset="0"/>
              </a:rPr>
              <a:t>ncorporating all legally necessitated changes</a:t>
            </a:r>
          </a:p>
          <a:p>
            <a:pPr marL="0" indent="0">
              <a:buNone/>
            </a:pPr>
            <a:endParaRPr lang="en-US" sz="2000" b="1" dirty="0">
              <a:solidFill>
                <a:srgbClr val="002060"/>
              </a:solidFill>
            </a:endParaRPr>
          </a:p>
          <a:p>
            <a:pPr marL="0" indent="0">
              <a:buNone/>
            </a:pPr>
            <a:r>
              <a:rPr lang="en-US" b="1" dirty="0">
                <a:solidFill>
                  <a:srgbClr val="002060"/>
                </a:solidFill>
              </a:rPr>
              <a:t>Phase II Revision is ongoing and requires public input</a:t>
            </a:r>
          </a:p>
          <a:p>
            <a:r>
              <a:rPr lang="en-US" sz="2000" dirty="0">
                <a:solidFill>
                  <a:srgbClr val="002060"/>
                </a:solidFill>
                <a:ea typeface="Times New Roman" panose="02020603050405020304" pitchFamily="18" charset="0"/>
                <a:cs typeface="Arial" panose="020B0604020202020204" pitchFamily="34" charset="0"/>
              </a:rPr>
              <a:t>C</a:t>
            </a:r>
            <a:r>
              <a:rPr lang="en-US" sz="2000" dirty="0">
                <a:solidFill>
                  <a:srgbClr val="002060"/>
                </a:solidFill>
                <a:effectLst/>
                <a:ea typeface="Times New Roman" panose="02020603050405020304" pitchFamily="18" charset="0"/>
                <a:cs typeface="Arial" panose="020B0604020202020204" pitchFamily="34" charset="0"/>
              </a:rPr>
              <a:t>onsiders policy issues associated with land use, noise levels and changes in demography and noise control resources </a:t>
            </a:r>
            <a:endParaRPr lang="en-US" sz="2000" dirty="0">
              <a:solidFill>
                <a:srgbClr val="002060"/>
              </a:solidFill>
              <a:cs typeface="Arial" panose="020B0604020202020204" pitchFamily="34" charset="0"/>
            </a:endParaRPr>
          </a:p>
        </p:txBody>
      </p:sp>
      <p:sp>
        <p:nvSpPr>
          <p:cNvPr id="3" name="Title 2">
            <a:extLst>
              <a:ext uri="{FF2B5EF4-FFF2-40B4-BE49-F238E27FC236}">
                <a16:creationId xmlns:a16="http://schemas.microsoft.com/office/drawing/2014/main" id="{604DFC87-5110-4E72-8BDC-37FF0ADA3B87}"/>
              </a:ext>
            </a:extLst>
          </p:cNvPr>
          <p:cNvSpPr>
            <a:spLocks noGrp="1"/>
          </p:cNvSpPr>
          <p:nvPr>
            <p:ph type="title"/>
          </p:nvPr>
        </p:nvSpPr>
        <p:spPr>
          <a:xfrm>
            <a:off x="371588" y="280812"/>
            <a:ext cx="7239000" cy="1261872"/>
          </a:xfrm>
        </p:spPr>
        <p:txBody>
          <a:bodyPr>
            <a:normAutofit/>
          </a:bodyPr>
          <a:lstStyle/>
          <a:p>
            <a:r>
              <a:rPr lang="en-US" dirty="0"/>
              <a:t>Two-Phase Noise Ordinance Revision – Current Status</a:t>
            </a:r>
          </a:p>
        </p:txBody>
      </p:sp>
    </p:spTree>
    <p:extLst>
      <p:ext uri="{BB962C8B-B14F-4D97-AF65-F5344CB8AC3E}">
        <p14:creationId xmlns:p14="http://schemas.microsoft.com/office/powerpoint/2010/main" val="229660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5F4EF-D1FB-4C44-AC23-1851BD2D3423}"/>
              </a:ext>
            </a:extLst>
          </p:cNvPr>
          <p:cNvSpPr>
            <a:spLocks noGrp="1"/>
          </p:cNvSpPr>
          <p:nvPr>
            <p:ph idx="1"/>
          </p:nvPr>
        </p:nvSpPr>
        <p:spPr>
          <a:xfrm>
            <a:off x="867833" y="2971800"/>
            <a:ext cx="7408333" cy="3450696"/>
          </a:xfrm>
        </p:spPr>
        <p:txBody>
          <a:bodyPr/>
          <a:lstStyle/>
          <a:p>
            <a:pPr>
              <a:lnSpc>
                <a:spcPct val="107000"/>
              </a:lnSpc>
              <a:spcBef>
                <a:spcPts val="0"/>
              </a:spcBef>
              <a:spcAft>
                <a:spcPts val="1200"/>
              </a:spcAft>
              <a:buFont typeface="Arial" panose="020B0604020202020204" pitchFamily="34" charset="0"/>
              <a:buChar char="•"/>
            </a:pPr>
            <a:r>
              <a:rPr lang="en-US" dirty="0">
                <a:solidFill>
                  <a:srgbClr val="002060"/>
                </a:solidFill>
                <a:effectLst/>
                <a:ea typeface="Times New Roman" panose="02020603050405020304" pitchFamily="18" charset="0"/>
                <a:cs typeface="Arial" panose="020B0604020202020204" pitchFamily="34" charset="0"/>
              </a:rPr>
              <a:t>Should the City replace the ‘predominant use’ standard with a standard based on the ‘property use of noise source’ in determining noise limit at property lines?</a:t>
            </a:r>
          </a:p>
        </p:txBody>
      </p:sp>
      <p:sp>
        <p:nvSpPr>
          <p:cNvPr id="3" name="Title 2">
            <a:extLst>
              <a:ext uri="{FF2B5EF4-FFF2-40B4-BE49-F238E27FC236}">
                <a16:creationId xmlns:a16="http://schemas.microsoft.com/office/drawing/2014/main" id="{01F20F9B-9476-4D8C-9C4B-25401622F021}"/>
              </a:ext>
            </a:extLst>
          </p:cNvPr>
          <p:cNvSpPr>
            <a:spLocks noGrp="1"/>
          </p:cNvSpPr>
          <p:nvPr>
            <p:ph type="title"/>
          </p:nvPr>
        </p:nvSpPr>
        <p:spPr/>
        <p:txBody>
          <a:bodyPr>
            <a:noAutofit/>
          </a:bodyPr>
          <a:lstStyle/>
          <a:p>
            <a:r>
              <a:rPr lang="en-US" sz="2800" dirty="0"/>
              <a:t>Policy Option #1 – Equitable, Understandable and Enforceable Method for Determining Noise Limits</a:t>
            </a:r>
          </a:p>
        </p:txBody>
      </p:sp>
    </p:spTree>
    <p:extLst>
      <p:ext uri="{BB962C8B-B14F-4D97-AF65-F5344CB8AC3E}">
        <p14:creationId xmlns:p14="http://schemas.microsoft.com/office/powerpoint/2010/main" val="315622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C021FB-3303-4416-8393-B2D989D5065E}"/>
              </a:ext>
            </a:extLst>
          </p:cNvPr>
          <p:cNvSpPr>
            <a:spLocks noGrp="1"/>
          </p:cNvSpPr>
          <p:nvPr>
            <p:ph idx="1"/>
          </p:nvPr>
        </p:nvSpPr>
        <p:spPr/>
        <p:txBody>
          <a:bodyPr/>
          <a:lstStyle/>
          <a:p>
            <a:pPr>
              <a:buFont typeface="Arial" panose="020B0604020202020204" pitchFamily="34" charset="0"/>
              <a:buChar char="•"/>
            </a:pPr>
            <a:r>
              <a:rPr lang="en-US" dirty="0"/>
              <a:t>Should the City regulate the DIY construction activities and limit these to the following permitted hours?</a:t>
            </a:r>
          </a:p>
          <a:p>
            <a:pPr lvl="1">
              <a:buFont typeface="Arial" panose="020B0604020202020204" pitchFamily="34" charset="0"/>
              <a:buChar char="•"/>
            </a:pPr>
            <a:r>
              <a:rPr lang="en-US" dirty="0"/>
              <a:t>Monday – Friday: 7 a.m. to 9 p.m.</a:t>
            </a:r>
          </a:p>
          <a:p>
            <a:pPr lvl="1">
              <a:buFont typeface="Arial" panose="020B0604020202020204" pitchFamily="34" charset="0"/>
              <a:buChar char="•"/>
            </a:pPr>
            <a:r>
              <a:rPr lang="en-US" dirty="0"/>
              <a:t>Weekends and Holidays: 9 a.m. to 9 p.m.</a:t>
            </a:r>
          </a:p>
        </p:txBody>
      </p:sp>
      <p:sp>
        <p:nvSpPr>
          <p:cNvPr id="3" name="Title 2">
            <a:extLst>
              <a:ext uri="{FF2B5EF4-FFF2-40B4-BE49-F238E27FC236}">
                <a16:creationId xmlns:a16="http://schemas.microsoft.com/office/drawing/2014/main" id="{AF5900E4-0EFB-4E38-A4E8-CE5EE73C6718}"/>
              </a:ext>
            </a:extLst>
          </p:cNvPr>
          <p:cNvSpPr>
            <a:spLocks noGrp="1"/>
          </p:cNvSpPr>
          <p:nvPr>
            <p:ph type="title"/>
          </p:nvPr>
        </p:nvSpPr>
        <p:spPr/>
        <p:txBody>
          <a:bodyPr/>
          <a:lstStyle/>
          <a:p>
            <a:r>
              <a:rPr lang="en-US" dirty="0"/>
              <a:t>Policy Option #2: Do-It-Yourself (DIY) Construction</a:t>
            </a:r>
          </a:p>
        </p:txBody>
      </p:sp>
    </p:spTree>
    <p:extLst>
      <p:ext uri="{BB962C8B-B14F-4D97-AF65-F5344CB8AC3E}">
        <p14:creationId xmlns:p14="http://schemas.microsoft.com/office/powerpoint/2010/main" val="2779573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wer Point Template 1">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602A540DF9E341AF349B31AC7A8105" ma:contentTypeVersion="6" ma:contentTypeDescription="Create a new document." ma:contentTypeScope="" ma:versionID="b893da2c519af32131f0c8c0e65d0df8">
  <xsd:schema xmlns:xsd="http://www.w3.org/2001/XMLSchema" xmlns:xs="http://www.w3.org/2001/XMLSchema" xmlns:p="http://schemas.microsoft.com/office/2006/metadata/properties" xmlns:ns3="ef630c53-48f1-4185-a15f-086f8206a5a3" xmlns:ns4="29886979-5003-4059-926b-45bd5fedb4da" targetNamespace="http://schemas.microsoft.com/office/2006/metadata/properties" ma:root="true" ma:fieldsID="17c338b73cb571c10d4cf942901079c2" ns3:_="" ns4:_="">
    <xsd:import namespace="ef630c53-48f1-4185-a15f-086f8206a5a3"/>
    <xsd:import namespace="29886979-5003-4059-926b-45bd5fedb4da"/>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630c53-48f1-4185-a15f-086f8206a5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886979-5003-4059-926b-45bd5fedb4d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909A14-D33B-440A-9CFD-D703CA8FDA49}">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29886979-5003-4059-926b-45bd5fedb4da"/>
    <ds:schemaRef ds:uri="ef630c53-48f1-4185-a15f-086f8206a5a3"/>
    <ds:schemaRef ds:uri="http://www.w3.org/XML/1998/namespace"/>
  </ds:schemaRefs>
</ds:datastoreItem>
</file>

<file path=customXml/itemProps2.xml><?xml version="1.0" encoding="utf-8"?>
<ds:datastoreItem xmlns:ds="http://schemas.openxmlformats.org/officeDocument/2006/customXml" ds:itemID="{B1B72473-A5C1-48FA-9350-63F7F44E0B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630c53-48f1-4185-a15f-086f8206a5a3"/>
    <ds:schemaRef ds:uri="29886979-5003-4059-926b-45bd5fedb4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35D1BA-4EB1-40DC-BE31-461B780C21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 Point Template 1</Template>
  <TotalTime>9970</TotalTime>
  <Words>1118</Words>
  <Application>Microsoft Office PowerPoint</Application>
  <PresentationFormat>On-screen Show (4:3)</PresentationFormat>
  <Paragraphs>107</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Candara</vt:lpstr>
      <vt:lpstr>Courier New</vt:lpstr>
      <vt:lpstr>Symbol</vt:lpstr>
      <vt:lpstr>Times New Roman</vt:lpstr>
      <vt:lpstr>Wingdings</vt:lpstr>
      <vt:lpstr>Power Point Template 1</vt:lpstr>
      <vt:lpstr>Alexandria Noise Ordinance  Phase II Revision</vt:lpstr>
      <vt:lpstr>Presentation Outline</vt:lpstr>
      <vt:lpstr>Common Noise Sources</vt:lpstr>
      <vt:lpstr>How is Noise Regulated in Alexandria? </vt:lpstr>
      <vt:lpstr>Current Enforcement Practices</vt:lpstr>
      <vt:lpstr>Background &amp; How We Got Here</vt:lpstr>
      <vt:lpstr>Two-Phase Noise Ordinance Revision – Current Status</vt:lpstr>
      <vt:lpstr>Policy Option #1 – Equitable, Understandable and Enforceable Method for Determining Noise Limits</vt:lpstr>
      <vt:lpstr>Policy Option #2: Do-It-Yourself (DIY) Construction</vt:lpstr>
      <vt:lpstr>Policy Options - Residential Use  </vt:lpstr>
      <vt:lpstr>Policy Options - Residential Use  </vt:lpstr>
      <vt:lpstr>Policy Options - Commercial Use</vt:lpstr>
      <vt:lpstr>Policy Options - Commercial Use</vt:lpstr>
      <vt:lpstr>Policy Options - Commercial Use</vt:lpstr>
      <vt:lpstr>Policy Options - Enforcement</vt:lpstr>
      <vt:lpstr>Policy Options - Enforcement</vt:lpstr>
      <vt:lpstr>Policy Options - Enforcement</vt:lpstr>
      <vt:lpstr>Phase II Revision – Timeline &amp; Next Steps </vt:lpstr>
      <vt:lpstr>Thank You for Your Time</vt:lpstr>
    </vt:vector>
  </TitlesOfParts>
  <Company>City of Alexandria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Goldberg</dc:creator>
  <cp:lastModifiedBy>Khoa Tran</cp:lastModifiedBy>
  <cp:revision>456</cp:revision>
  <cp:lastPrinted>2019-09-26T13:42:09Z</cp:lastPrinted>
  <dcterms:created xsi:type="dcterms:W3CDTF">2018-10-18T13:13:06Z</dcterms:created>
  <dcterms:modified xsi:type="dcterms:W3CDTF">2021-09-13T21:55:45Z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0x0101006F602A540DF9E341AF349B31AC7A8105</vt:lpwstr>
  </property>
</Properties>
</file>