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F288B-50A0-49B1-B8EF-70F0A00C0FE2}" v="11" dt="2024-03-21T14:36:59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Hill" userId="02a86f190cf10923" providerId="LiveId" clId="{DC2F288B-50A0-49B1-B8EF-70F0A00C0FE2}"/>
    <pc:docChg chg="custSel modSld">
      <pc:chgData name="John Hill" userId="02a86f190cf10923" providerId="LiveId" clId="{DC2F288B-50A0-49B1-B8EF-70F0A00C0FE2}" dt="2024-03-21T14:39:53.008" v="2524" actId="20577"/>
      <pc:docMkLst>
        <pc:docMk/>
      </pc:docMkLst>
      <pc:sldChg chg="addSp modSp mod">
        <pc:chgData name="John Hill" userId="02a86f190cf10923" providerId="LiveId" clId="{DC2F288B-50A0-49B1-B8EF-70F0A00C0FE2}" dt="2024-03-21T14:38:33.225" v="2512" actId="6549"/>
        <pc:sldMkLst>
          <pc:docMk/>
          <pc:sldMk cId="130854086" sldId="263"/>
        </pc:sldMkLst>
        <pc:spChg chg="add mod">
          <ac:chgData name="John Hill" userId="02a86f190cf10923" providerId="LiveId" clId="{DC2F288B-50A0-49B1-B8EF-70F0A00C0FE2}" dt="2024-03-20T19:10:43.340" v="882" actId="1076"/>
          <ac:spMkLst>
            <pc:docMk/>
            <pc:sldMk cId="130854086" sldId="263"/>
            <ac:spMk id="2" creationId="{AD15EF7E-2866-74EC-B4CD-CF1C37EFD43B}"/>
          </ac:spMkLst>
        </pc:spChg>
        <pc:spChg chg="add mod">
          <ac:chgData name="John Hill" userId="02a86f190cf10923" providerId="LiveId" clId="{DC2F288B-50A0-49B1-B8EF-70F0A00C0FE2}" dt="2024-03-20T19:11:49.693" v="890" actId="114"/>
          <ac:spMkLst>
            <pc:docMk/>
            <pc:sldMk cId="130854086" sldId="263"/>
            <ac:spMk id="6" creationId="{2299B13E-F805-FFBF-988B-FABE9937AAD3}"/>
          </ac:spMkLst>
        </pc:spChg>
        <pc:spChg chg="add mod">
          <ac:chgData name="John Hill" userId="02a86f190cf10923" providerId="LiveId" clId="{DC2F288B-50A0-49B1-B8EF-70F0A00C0FE2}" dt="2024-03-21T14:38:33.225" v="2512" actId="6549"/>
          <ac:spMkLst>
            <pc:docMk/>
            <pc:sldMk cId="130854086" sldId="263"/>
            <ac:spMk id="9" creationId="{EA682EB4-A914-D03E-FF91-C0F8232AEF85}"/>
          </ac:spMkLst>
        </pc:spChg>
        <pc:spChg chg="add mod">
          <ac:chgData name="John Hill" userId="02a86f190cf10923" providerId="LiveId" clId="{DC2F288B-50A0-49B1-B8EF-70F0A00C0FE2}" dt="2024-03-20T19:11:33.028" v="889" actId="14100"/>
          <ac:spMkLst>
            <pc:docMk/>
            <pc:sldMk cId="130854086" sldId="263"/>
            <ac:spMk id="10" creationId="{4638F41F-03AC-76E9-FCD4-B178319A5B28}"/>
          </ac:spMkLst>
        </pc:spChg>
        <pc:picChg chg="add mod">
          <ac:chgData name="John Hill" userId="02a86f190cf10923" providerId="LiveId" clId="{DC2F288B-50A0-49B1-B8EF-70F0A00C0FE2}" dt="2024-03-20T19:07:56.916" v="506" actId="1076"/>
          <ac:picMkLst>
            <pc:docMk/>
            <pc:sldMk cId="130854086" sldId="263"/>
            <ac:picMk id="3" creationId="{0090E2B4-AF4E-6498-418D-8B57566DC80A}"/>
          </ac:picMkLst>
        </pc:picChg>
      </pc:sldChg>
      <pc:sldChg chg="addSp delSp modSp mod">
        <pc:chgData name="John Hill" userId="02a86f190cf10923" providerId="LiveId" clId="{DC2F288B-50A0-49B1-B8EF-70F0A00C0FE2}" dt="2024-03-21T14:39:53.008" v="2524" actId="20577"/>
        <pc:sldMkLst>
          <pc:docMk/>
          <pc:sldMk cId="3156210916" sldId="264"/>
        </pc:sldMkLst>
        <pc:spChg chg="mod">
          <ac:chgData name="John Hill" userId="02a86f190cf10923" providerId="LiveId" clId="{DC2F288B-50A0-49B1-B8EF-70F0A00C0FE2}" dt="2024-03-21T14:08:02.877" v="922" actId="14100"/>
          <ac:spMkLst>
            <pc:docMk/>
            <pc:sldMk cId="3156210916" sldId="264"/>
            <ac:spMk id="8" creationId="{6A1F2F97-23D3-B7DD-5860-783D37325751}"/>
          </ac:spMkLst>
        </pc:spChg>
        <pc:spChg chg="add mod">
          <ac:chgData name="John Hill" userId="02a86f190cf10923" providerId="LiveId" clId="{DC2F288B-50A0-49B1-B8EF-70F0A00C0FE2}" dt="2024-03-21T14:37:31.862" v="2504" actId="1076"/>
          <ac:spMkLst>
            <pc:docMk/>
            <pc:sldMk cId="3156210916" sldId="264"/>
            <ac:spMk id="10" creationId="{8C93938B-4753-700B-7B22-A6B45ED1ED95}"/>
          </ac:spMkLst>
        </pc:spChg>
        <pc:spChg chg="del">
          <ac:chgData name="John Hill" userId="02a86f190cf10923" providerId="LiveId" clId="{DC2F288B-50A0-49B1-B8EF-70F0A00C0FE2}" dt="2024-03-21T14:05:23.778" v="894" actId="21"/>
          <ac:spMkLst>
            <pc:docMk/>
            <pc:sldMk cId="3156210916" sldId="264"/>
            <ac:spMk id="12" creationId="{D93512FE-4925-0E5C-2B71-31BF0F66881E}"/>
          </ac:spMkLst>
        </pc:spChg>
        <pc:spChg chg="add mod">
          <ac:chgData name="John Hill" userId="02a86f190cf10923" providerId="LiveId" clId="{DC2F288B-50A0-49B1-B8EF-70F0A00C0FE2}" dt="2024-03-21T14:37:24.929" v="2503" actId="1076"/>
          <ac:spMkLst>
            <pc:docMk/>
            <pc:sldMk cId="3156210916" sldId="264"/>
            <ac:spMk id="13" creationId="{0D46556E-3F51-0A25-1062-F56FE4068DB1}"/>
          </ac:spMkLst>
        </pc:spChg>
        <pc:spChg chg="add mod">
          <ac:chgData name="John Hill" userId="02a86f190cf10923" providerId="LiveId" clId="{DC2F288B-50A0-49B1-B8EF-70F0A00C0FE2}" dt="2024-03-21T14:37:21.064" v="2502" actId="1076"/>
          <ac:spMkLst>
            <pc:docMk/>
            <pc:sldMk cId="3156210916" sldId="264"/>
            <ac:spMk id="14" creationId="{B4068AA8-2994-5713-077A-1E4FAD495276}"/>
          </ac:spMkLst>
        </pc:spChg>
        <pc:spChg chg="add mod">
          <ac:chgData name="John Hill" userId="02a86f190cf10923" providerId="LiveId" clId="{DC2F288B-50A0-49B1-B8EF-70F0A00C0FE2}" dt="2024-03-21T14:39:53.008" v="2524" actId="20577"/>
          <ac:spMkLst>
            <pc:docMk/>
            <pc:sldMk cId="3156210916" sldId="264"/>
            <ac:spMk id="15" creationId="{B8826944-8E3F-C363-65CF-9A13F127875E}"/>
          </ac:spMkLst>
        </pc:spChg>
        <pc:spChg chg="add mod">
          <ac:chgData name="John Hill" userId="02a86f190cf10923" providerId="LiveId" clId="{DC2F288B-50A0-49B1-B8EF-70F0A00C0FE2}" dt="2024-03-21T14:36:59.224" v="2497" actId="164"/>
          <ac:spMkLst>
            <pc:docMk/>
            <pc:sldMk cId="3156210916" sldId="264"/>
            <ac:spMk id="16" creationId="{2226025C-CA1C-C469-203B-1C4574CA4F27}"/>
          </ac:spMkLst>
        </pc:spChg>
        <pc:spChg chg="add mod">
          <ac:chgData name="John Hill" userId="02a86f190cf10923" providerId="LiveId" clId="{DC2F288B-50A0-49B1-B8EF-70F0A00C0FE2}" dt="2024-03-21T14:36:59.224" v="2497" actId="164"/>
          <ac:spMkLst>
            <pc:docMk/>
            <pc:sldMk cId="3156210916" sldId="264"/>
            <ac:spMk id="17" creationId="{372F2404-A1E3-F452-0BB0-84D59E8579B0}"/>
          </ac:spMkLst>
        </pc:spChg>
        <pc:grpChg chg="add mod">
          <ac:chgData name="John Hill" userId="02a86f190cf10923" providerId="LiveId" clId="{DC2F288B-50A0-49B1-B8EF-70F0A00C0FE2}" dt="2024-03-21T14:37:02.986" v="2498" actId="1076"/>
          <ac:grpSpMkLst>
            <pc:docMk/>
            <pc:sldMk cId="3156210916" sldId="264"/>
            <ac:grpSpMk id="18" creationId="{FE07F22C-329E-FC56-580E-A9D265DD6F76}"/>
          </ac:grpSpMkLst>
        </pc:grpChg>
        <pc:picChg chg="del">
          <ac:chgData name="John Hill" userId="02a86f190cf10923" providerId="LiveId" clId="{DC2F288B-50A0-49B1-B8EF-70F0A00C0FE2}" dt="2024-03-21T14:05:20.024" v="893" actId="21"/>
          <ac:picMkLst>
            <pc:docMk/>
            <pc:sldMk cId="3156210916" sldId="264"/>
            <ac:picMk id="3" creationId="{3802F1E2-78CA-4FE3-0A0F-C445E7C91728}"/>
          </ac:picMkLst>
        </pc:picChg>
        <pc:picChg chg="add mod">
          <ac:chgData name="John Hill" userId="02a86f190cf10923" providerId="LiveId" clId="{DC2F288B-50A0-49B1-B8EF-70F0A00C0FE2}" dt="2024-03-21T14:36:59.224" v="2497" actId="164"/>
          <ac:picMkLst>
            <pc:docMk/>
            <pc:sldMk cId="3156210916" sldId="264"/>
            <ac:picMk id="6" creationId="{1808E382-AC12-69FF-FEC2-75C8178960D1}"/>
          </ac:picMkLst>
        </pc:picChg>
        <pc:picChg chg="del">
          <ac:chgData name="John Hill" userId="02a86f190cf10923" providerId="LiveId" clId="{DC2F288B-50A0-49B1-B8EF-70F0A00C0FE2}" dt="2024-03-21T14:05:26.934" v="895" actId="21"/>
          <ac:picMkLst>
            <pc:docMk/>
            <pc:sldMk cId="3156210916" sldId="264"/>
            <ac:picMk id="9" creationId="{B5F79896-1610-6EB3-F93E-CA93AD329898}"/>
          </ac:picMkLst>
        </pc:picChg>
        <pc:picChg chg="del">
          <ac:chgData name="John Hill" userId="02a86f190cf10923" providerId="LiveId" clId="{DC2F288B-50A0-49B1-B8EF-70F0A00C0FE2}" dt="2024-03-21T14:05:30.315" v="896" actId="21"/>
          <ac:picMkLst>
            <pc:docMk/>
            <pc:sldMk cId="3156210916" sldId="264"/>
            <ac:picMk id="11" creationId="{7C6CD95C-5D57-2307-CAD3-4916B5015A92}"/>
          </ac:picMkLst>
        </pc:picChg>
      </pc:sldChg>
      <pc:sldChg chg="modSp mod">
        <pc:chgData name="John Hill" userId="02a86f190cf10923" providerId="LiveId" clId="{DC2F288B-50A0-49B1-B8EF-70F0A00C0FE2}" dt="2024-03-21T14:08:24.942" v="941" actId="14100"/>
        <pc:sldMkLst>
          <pc:docMk/>
          <pc:sldMk cId="4117430446" sldId="265"/>
        </pc:sldMkLst>
        <pc:spChg chg="mod">
          <ac:chgData name="John Hill" userId="02a86f190cf10923" providerId="LiveId" clId="{DC2F288B-50A0-49B1-B8EF-70F0A00C0FE2}" dt="2024-03-21T14:08:24.942" v="941" actId="14100"/>
          <ac:spMkLst>
            <pc:docMk/>
            <pc:sldMk cId="4117430446" sldId="265"/>
            <ac:spMk id="8" creationId="{6A1F2F97-23D3-B7DD-5860-783D3732575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F271-71C0-3C68-0D1B-3BC0893A8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AB211-3C0C-655A-E38D-7CE3D1A34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36D05-0A20-6E13-3E52-9F5990FF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7F37-41A0-44DC-BAA6-265014A2EE2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12DB9-7403-91AF-C2DF-0250E685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63DF5-1B0D-2322-4347-A53F56FC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EB58-9E25-4CCA-9196-9475E5D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7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2068-BC10-D42E-3173-9598D50D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E53B1-B436-143D-17BD-018CE4557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8D78-B8E3-8859-C65A-A6F7B0FAE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7F37-41A0-44DC-BAA6-265014A2EE2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4984B-D081-66A2-014F-AF401714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69136-81F0-6198-DE03-F636CC64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EB58-9E25-4CCA-9196-9475E5D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1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0898D-60D2-CE39-0705-50A753521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BFF6D-0912-B8BC-6EE3-197E9378E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82F37-8A34-F5CF-777A-22ACA935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7F37-41A0-44DC-BAA6-265014A2EE2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993F8-C6CB-22C3-6295-FCA02698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D3B31-346E-6F9F-1E7B-D6DE0F8C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EB58-9E25-4CCA-9196-9475E5D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7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CC3C-9B0A-8260-F61B-DEABDD24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EDB12-EA35-E6BA-EFFE-248B4291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2AEFC-6985-7050-1336-D55B5A1D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7F37-41A0-44DC-BAA6-265014A2EE2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103DE-CD80-AF3F-0687-EB092218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139E6-3A48-D2D3-E5EB-AD086064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EB58-9E25-4CCA-9196-9475E5D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5729-1A02-1B08-97CD-4425CD1D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C6FE0-AA9B-1A3D-9900-46B0EE3AD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95589-4116-CA3B-23B6-74D9752D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7F37-41A0-44DC-BAA6-265014A2EE2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C2BE8-ACC8-FEEE-8FEA-6576670D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A786E-7408-A9D3-1048-2BB80C53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EB58-9E25-4CCA-9196-9475E5D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6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D5B8-6EED-6417-309F-2C581933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3640B-9640-7FDE-26A9-06E67E380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BB4EF-975D-BAE5-06E4-9E6944DAC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0D8F2-50B6-515C-0B89-98F961A0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7F37-41A0-44DC-BAA6-265014A2EE2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086BF-BA64-E52E-54A3-97C578C4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3956C-1E1F-92DA-22CD-B3400980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EB58-9E25-4CCA-9196-9475E5D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2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4C74-1E82-DA29-EF2B-58E14E90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7C35D-840B-2E54-1697-6D5D229CB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A3554-4772-9D22-75E1-B841A6715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F265F-6BC2-F09F-2044-5831B15CC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61E72-0F4E-8933-81B6-832A125B9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EE0C1-A161-D9C4-5A92-F666A9D5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7F37-41A0-44DC-BAA6-265014A2EE2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C50EA-58B6-6C4F-DAC3-9756D38E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3ECAC8-A528-9B68-D82E-CBB4094F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EB58-9E25-4CCA-9196-9475E5D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7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EBFB-1C81-B9B9-B835-1002EF2A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75C6DD-1D4C-699D-D052-51862D55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7F37-41A0-44DC-BAA6-265014A2EE2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B2306-7DBD-4828-5048-BB21F2C3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7E6D4-2383-FB67-C84D-CBE3711E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EB58-9E25-4CCA-9196-9475E5D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CEABD-A561-4B36-9434-4DAE285C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7F37-41A0-44DC-BAA6-265014A2EE2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D6F82-602B-13A5-F99B-674F048A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A1833-21AA-554D-BC51-8E24C642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EB58-9E25-4CCA-9196-9475E5D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8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A55F-1620-566B-3E28-5E352501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2B0C1-80B7-1BA2-554B-DC3F99F3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EE54-BCE3-32FF-6476-C9976036E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6B0BB-9A91-4AD3-47D6-4D3087F1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7F37-41A0-44DC-BAA6-265014A2EE2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8819D-641D-F32A-6152-B0EDC23D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F3613-E7EF-23B5-64F6-547311F0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EB58-9E25-4CCA-9196-9475E5D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5D630-B3F4-9AB4-194A-7E0B219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0659B-ACF9-7EE9-358F-5337945E2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2F2C7-69C7-E963-B06A-83F85B036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EC8BE-182D-697E-FB0F-54443BC6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7F37-41A0-44DC-BAA6-265014A2EE2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7D894-36F2-8D7F-B419-E9EC47E9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B1E2A-A38F-CC25-2C7E-958BC1DB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EB58-9E25-4CCA-9196-9475E5D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6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A2D00-3BE5-B2AF-C877-8DA1B6F4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7180E-FE3D-3025-49FD-34A09709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FD373-3D5A-649B-9B15-D364070AA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617F37-41A0-44DC-BAA6-265014A2EE2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56919-ECCF-7833-D656-F1FB7CD33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11D04-2892-857B-E305-79FC82A09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08EB58-9E25-4CCA-9196-9475E5D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9C6149-293F-A598-C53B-2B58C7813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723" y="6301443"/>
            <a:ext cx="1405383" cy="474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ED6F5-C701-B755-A8D2-36F32742333F}"/>
              </a:ext>
            </a:extLst>
          </p:cNvPr>
          <p:cNvSpPr txBox="1"/>
          <p:nvPr/>
        </p:nvSpPr>
        <p:spPr>
          <a:xfrm>
            <a:off x="117894" y="6468501"/>
            <a:ext cx="5978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PELT Update – March 2024</a:t>
            </a:r>
            <a:endParaRPr lang="en-US" sz="1400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54FF8A-95C4-7EE8-B21F-2D627D58D506}"/>
              </a:ext>
            </a:extLst>
          </p:cNvPr>
          <p:cNvCxnSpPr/>
          <p:nvPr/>
        </p:nvCxnSpPr>
        <p:spPr>
          <a:xfrm>
            <a:off x="117894" y="6468501"/>
            <a:ext cx="42384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1F2F97-23D3-B7DD-5860-783D37325751}"/>
              </a:ext>
            </a:extLst>
          </p:cNvPr>
          <p:cNvSpPr txBox="1"/>
          <p:nvPr/>
        </p:nvSpPr>
        <p:spPr>
          <a:xfrm>
            <a:off x="212437" y="204832"/>
            <a:ext cx="326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 Rail Bridges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FD4A10-E4AB-5450-1AA6-E6C7C243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13" y="810884"/>
            <a:ext cx="5571687" cy="28658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065C41-14C1-9353-14E0-AC2255900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516" y="3429000"/>
            <a:ext cx="5086898" cy="26345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F88EFBF-5419-8975-B7C3-4031B88B567D}"/>
              </a:ext>
            </a:extLst>
          </p:cNvPr>
          <p:cNvSpPr txBox="1"/>
          <p:nvPr/>
        </p:nvSpPr>
        <p:spPr>
          <a:xfrm>
            <a:off x="524313" y="4333938"/>
            <a:ext cx="5978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stay informed:</a:t>
            </a:r>
          </a:p>
          <a:p>
            <a:endParaRPr lang="en-US" dirty="0"/>
          </a:p>
          <a:p>
            <a:r>
              <a:rPr lang="en-US" dirty="0"/>
              <a:t>At </a:t>
            </a:r>
            <a:r>
              <a:rPr lang="en-US" dirty="0" err="1"/>
              <a:t>RosemontPELT</a:t>
            </a:r>
            <a:r>
              <a:rPr lang="en-US" dirty="0"/>
              <a:t> Website, click on</a:t>
            </a:r>
          </a:p>
          <a:p>
            <a:r>
              <a:rPr lang="en-US" dirty="0"/>
              <a:t> - King &amp; Commonwealth Infrastructure Improvements</a:t>
            </a:r>
          </a:p>
          <a:p>
            <a:r>
              <a:rPr lang="en-US" dirty="0"/>
              <a:t> - Alexandria Fourth Track Project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383BC2-ED8C-D13D-644C-E669ECCCA541}"/>
              </a:ext>
            </a:extLst>
          </p:cNvPr>
          <p:cNvSpPr txBox="1"/>
          <p:nvPr/>
        </p:nvSpPr>
        <p:spPr>
          <a:xfrm>
            <a:off x="6224131" y="1294437"/>
            <a:ext cx="5789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Status: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“60% Design”  complete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staff meeting with PELT regarding traffic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Construction planned to start in 2024</a:t>
            </a:r>
          </a:p>
        </p:txBody>
      </p:sp>
    </p:spTree>
    <p:extLst>
      <p:ext uri="{BB962C8B-B14F-4D97-AF65-F5344CB8AC3E}">
        <p14:creationId xmlns:p14="http://schemas.microsoft.com/office/powerpoint/2010/main" val="378764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9C6149-293F-A598-C53B-2B58C7813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723" y="6301443"/>
            <a:ext cx="1405383" cy="474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ED6F5-C701-B755-A8D2-36F32742333F}"/>
              </a:ext>
            </a:extLst>
          </p:cNvPr>
          <p:cNvSpPr txBox="1"/>
          <p:nvPr/>
        </p:nvSpPr>
        <p:spPr>
          <a:xfrm>
            <a:off x="117894" y="6468501"/>
            <a:ext cx="5978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PELT Update – March 2024</a:t>
            </a:r>
            <a:endParaRPr lang="en-US" sz="1400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54FF8A-95C4-7EE8-B21F-2D627D58D506}"/>
              </a:ext>
            </a:extLst>
          </p:cNvPr>
          <p:cNvCxnSpPr/>
          <p:nvPr/>
        </p:nvCxnSpPr>
        <p:spPr>
          <a:xfrm>
            <a:off x="117894" y="6468501"/>
            <a:ext cx="42384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1F2F97-23D3-B7DD-5860-783D37325751}"/>
              </a:ext>
            </a:extLst>
          </p:cNvPr>
          <p:cNvSpPr txBox="1"/>
          <p:nvPr/>
        </p:nvSpPr>
        <p:spPr>
          <a:xfrm>
            <a:off x="212437" y="204832"/>
            <a:ext cx="449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 TING Installation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817797-BB1F-36E8-77D7-1612820283A7}"/>
              </a:ext>
            </a:extLst>
          </p:cNvPr>
          <p:cNvSpPr txBox="1"/>
          <p:nvPr/>
        </p:nvSpPr>
        <p:spPr>
          <a:xfrm>
            <a:off x="4776882" y="2460455"/>
            <a:ext cx="5333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Status of Micro-trenching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Process Improvements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08321-13EF-CEAB-FDC3-A511D2B16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64" y="2357505"/>
            <a:ext cx="1800476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9C6149-293F-A598-C53B-2B58C7813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723" y="6301443"/>
            <a:ext cx="1405383" cy="474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ED6F5-C701-B755-A8D2-36F32742333F}"/>
              </a:ext>
            </a:extLst>
          </p:cNvPr>
          <p:cNvSpPr txBox="1"/>
          <p:nvPr/>
        </p:nvSpPr>
        <p:spPr>
          <a:xfrm>
            <a:off x="117894" y="6468501"/>
            <a:ext cx="5978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PELT Update – March 2024</a:t>
            </a:r>
            <a:endParaRPr lang="en-US" sz="1400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54FF8A-95C4-7EE8-B21F-2D627D58D506}"/>
              </a:ext>
            </a:extLst>
          </p:cNvPr>
          <p:cNvCxnSpPr/>
          <p:nvPr/>
        </p:nvCxnSpPr>
        <p:spPr>
          <a:xfrm>
            <a:off x="117894" y="6468501"/>
            <a:ext cx="42384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1F2F97-23D3-B7DD-5860-783D37325751}"/>
              </a:ext>
            </a:extLst>
          </p:cNvPr>
          <p:cNvSpPr txBox="1"/>
          <p:nvPr/>
        </p:nvSpPr>
        <p:spPr>
          <a:xfrm>
            <a:off x="212437" y="204832"/>
            <a:ext cx="326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3.  Flood Mitigation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0E2B4-AF4E-6498-418D-8B57566DC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49" y="1104181"/>
            <a:ext cx="5537274" cy="31403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15EF7E-2866-74EC-B4CD-CF1C37EFD43B}"/>
              </a:ext>
            </a:extLst>
          </p:cNvPr>
          <p:cNvSpPr txBox="1"/>
          <p:nvPr/>
        </p:nvSpPr>
        <p:spPr>
          <a:xfrm>
            <a:off x="6612319" y="570492"/>
            <a:ext cx="4955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Happening Now: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Culvert upgrade complete this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video inspection &amp; cleaning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Sanitary sewer manholes &amp; connector pipes </a:t>
            </a:r>
          </a:p>
          <a:p>
            <a:r>
              <a:rPr lang="en-US" dirty="0"/>
              <a:t>      being renovated in East Rosemont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99B13E-F805-FFBF-988B-FABE9937AAD3}"/>
              </a:ext>
            </a:extLst>
          </p:cNvPr>
          <p:cNvSpPr txBox="1"/>
          <p:nvPr/>
        </p:nvSpPr>
        <p:spPr>
          <a:xfrm>
            <a:off x="899588" y="4994847"/>
            <a:ext cx="515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Inside the Hooff’s Run Culvert – November  2023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82EB4-A914-D03E-FF91-C0F8232AEF85}"/>
              </a:ext>
            </a:extLst>
          </p:cNvPr>
          <p:cNvSpPr txBox="1"/>
          <p:nvPr/>
        </p:nvSpPr>
        <p:spPr>
          <a:xfrm>
            <a:off x="6672704" y="3979185"/>
            <a:ext cx="4955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Future Plans: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May: PELT meeting with </a:t>
            </a:r>
            <a:r>
              <a:rPr lang="en-US" dirty="0" err="1"/>
              <a:t>AlexRenew</a:t>
            </a:r>
            <a:r>
              <a:rPr lang="en-US" dirty="0"/>
              <a:t> and T&amp;ES on Commonwealth Interceptor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Late summer: Public meeting on preliminary design of Hooff’s Run Culvert Bypass</a:t>
            </a: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4638F41F-03AC-76E9-FCD4-B178319A5B28}"/>
              </a:ext>
            </a:extLst>
          </p:cNvPr>
          <p:cNvSpPr/>
          <p:nvPr/>
        </p:nvSpPr>
        <p:spPr>
          <a:xfrm rot="10079016">
            <a:off x="288380" y="4008149"/>
            <a:ext cx="413799" cy="1287807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9C6149-293F-A598-C53B-2B58C7813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723" y="6301443"/>
            <a:ext cx="1405383" cy="474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ED6F5-C701-B755-A8D2-36F32742333F}"/>
              </a:ext>
            </a:extLst>
          </p:cNvPr>
          <p:cNvSpPr txBox="1"/>
          <p:nvPr/>
        </p:nvSpPr>
        <p:spPr>
          <a:xfrm>
            <a:off x="117894" y="6468501"/>
            <a:ext cx="5978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PELT Update – March 2024</a:t>
            </a:r>
            <a:endParaRPr lang="en-US" sz="1400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54FF8A-95C4-7EE8-B21F-2D627D58D506}"/>
              </a:ext>
            </a:extLst>
          </p:cNvPr>
          <p:cNvCxnSpPr/>
          <p:nvPr/>
        </p:nvCxnSpPr>
        <p:spPr>
          <a:xfrm>
            <a:off x="117894" y="6468501"/>
            <a:ext cx="42384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1F2F97-23D3-B7DD-5860-783D37325751}"/>
              </a:ext>
            </a:extLst>
          </p:cNvPr>
          <p:cNvSpPr txBox="1"/>
          <p:nvPr/>
        </p:nvSpPr>
        <p:spPr>
          <a:xfrm>
            <a:off x="212436" y="204832"/>
            <a:ext cx="818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4.  Potomac Yard Entertainment District – Traffic Study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3938B-4753-700B-7B22-A6B45ED1ED95}"/>
              </a:ext>
            </a:extLst>
          </p:cNvPr>
          <p:cNvSpPr txBox="1"/>
          <p:nvPr/>
        </p:nvSpPr>
        <p:spPr>
          <a:xfrm>
            <a:off x="6871855" y="775054"/>
            <a:ext cx="4955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Worst Case Scenario Modelled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7.5 million sq ft of Phase 1 fully built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20,000 seat arena 100% filled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Rush Hour event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46556E-3F51-0A25-1062-F56FE4068DB1}"/>
              </a:ext>
            </a:extLst>
          </p:cNvPr>
          <p:cNvSpPr txBox="1"/>
          <p:nvPr/>
        </p:nvSpPr>
        <p:spPr>
          <a:xfrm>
            <a:off x="6793085" y="2024940"/>
            <a:ext cx="4955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Modelling 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50% travel by Metro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2,500 on-site parking spaces, 3,600 in Crystal City, 5,000 within a few Metro stops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DC/Md/Va distribution as today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068AA8-2994-5713-077A-1E4FAD495276}"/>
              </a:ext>
            </a:extLst>
          </p:cNvPr>
          <p:cNvSpPr txBox="1"/>
          <p:nvPr/>
        </p:nvSpPr>
        <p:spPr>
          <a:xfrm>
            <a:off x="6793085" y="3532441"/>
            <a:ext cx="5281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Necessary Additional Metro/Road Investments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$35-70 million for Metro (plus $3-7 million/year)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$65 -100 million involving Route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$35-45 million involving Glebe 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826944-8E3F-C363-65CF-9A13F127875E}"/>
              </a:ext>
            </a:extLst>
          </p:cNvPr>
          <p:cNvSpPr txBox="1"/>
          <p:nvPr/>
        </p:nvSpPr>
        <p:spPr>
          <a:xfrm>
            <a:off x="314998" y="4670227"/>
            <a:ext cx="6421486" cy="1631216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Impact of Arena according to Model &amp; Assumptions</a:t>
            </a:r>
            <a:br>
              <a:rPr lang="en-US" b="1" dirty="0"/>
            </a:br>
            <a:r>
              <a:rPr lang="en-US" sz="1400" dirty="0"/>
              <a:t>(relative to 7.5M sq ft of Phase 1 fully built out but without arena)</a:t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1,700 additional cars/hour inbound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4,300 additional passengers/hour inbound on Metro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Travel time by car roughly the same with or without arena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07F22C-329E-FC56-580E-A9D265DD6F76}"/>
              </a:ext>
            </a:extLst>
          </p:cNvPr>
          <p:cNvGrpSpPr/>
          <p:nvPr/>
        </p:nvGrpSpPr>
        <p:grpSpPr>
          <a:xfrm>
            <a:off x="854739" y="1509677"/>
            <a:ext cx="4111477" cy="2361318"/>
            <a:chOff x="670012" y="1017436"/>
            <a:chExt cx="4111477" cy="23613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808E382-AC12-69FF-FEC2-75C81789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077" y="1017436"/>
              <a:ext cx="3437044" cy="1941356"/>
            </a:xfrm>
            <a:prstGeom prst="rect">
              <a:avLst/>
            </a:prstGeom>
          </p:spPr>
        </p:pic>
        <p:sp>
          <p:nvSpPr>
            <p:cNvPr id="16" name="Arrow: Curved Left 15">
              <a:extLst>
                <a:ext uri="{FF2B5EF4-FFF2-40B4-BE49-F238E27FC236}">
                  <a16:creationId xmlns:a16="http://schemas.microsoft.com/office/drawing/2014/main" id="{2226025C-CA1C-C469-203B-1C4574CA4F27}"/>
                </a:ext>
              </a:extLst>
            </p:cNvPr>
            <p:cNvSpPr/>
            <p:nvPr/>
          </p:nvSpPr>
          <p:spPr>
            <a:xfrm rot="9931910">
              <a:off x="670012" y="2685157"/>
              <a:ext cx="361141" cy="669616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2F2404-A1E3-F452-0BB0-84D59E8579B0}"/>
                </a:ext>
              </a:extLst>
            </p:cNvPr>
            <p:cNvSpPr txBox="1"/>
            <p:nvPr/>
          </p:nvSpPr>
          <p:spPr>
            <a:xfrm>
              <a:off x="1109077" y="3040200"/>
              <a:ext cx="3672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Traffic Study on RosemontPELT.com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21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9C6149-293F-A598-C53B-2B58C7813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723" y="6301443"/>
            <a:ext cx="1405383" cy="474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ED6F5-C701-B755-A8D2-36F32742333F}"/>
              </a:ext>
            </a:extLst>
          </p:cNvPr>
          <p:cNvSpPr txBox="1"/>
          <p:nvPr/>
        </p:nvSpPr>
        <p:spPr>
          <a:xfrm>
            <a:off x="117894" y="6468501"/>
            <a:ext cx="5978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PELT Update – March 2024</a:t>
            </a:r>
            <a:endParaRPr lang="en-US" sz="1400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54FF8A-95C4-7EE8-B21F-2D627D58D506}"/>
              </a:ext>
            </a:extLst>
          </p:cNvPr>
          <p:cNvCxnSpPr/>
          <p:nvPr/>
        </p:nvCxnSpPr>
        <p:spPr>
          <a:xfrm>
            <a:off x="117894" y="6468501"/>
            <a:ext cx="42384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1F2F97-23D3-B7DD-5860-783D37325751}"/>
              </a:ext>
            </a:extLst>
          </p:cNvPr>
          <p:cNvSpPr txBox="1"/>
          <p:nvPr/>
        </p:nvSpPr>
        <p:spPr>
          <a:xfrm>
            <a:off x="212437" y="204832"/>
            <a:ext cx="825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4.  Potomac Yard Entertainment District  - Upcoming Event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2F1E2-78CA-4FE3-0A0F-C445E7C91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717" y="1050177"/>
            <a:ext cx="4105848" cy="476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79896-1610-6EB3-F93E-CA93AD329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495" y="1829255"/>
            <a:ext cx="6001588" cy="10288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6CD95C-5D57-2307-CAD3-4916B5015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389" y="2858099"/>
            <a:ext cx="8649734" cy="33026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3512FE-4925-0E5C-2B71-31BF0F66881E}"/>
              </a:ext>
            </a:extLst>
          </p:cNvPr>
          <p:cNvSpPr txBox="1"/>
          <p:nvPr/>
        </p:nvSpPr>
        <p:spPr>
          <a:xfrm>
            <a:off x="5827316" y="1035923"/>
            <a:ext cx="308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Monday, March 25 at 7pm </a:t>
            </a:r>
          </a:p>
          <a:p>
            <a:r>
              <a:rPr lang="en-US" b="1" dirty="0"/>
              <a:t>Alexandria Lyceum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30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321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Hill</dc:creator>
  <cp:lastModifiedBy>John Hill</cp:lastModifiedBy>
  <cp:revision>1</cp:revision>
  <dcterms:created xsi:type="dcterms:W3CDTF">2024-03-20T16:08:11Z</dcterms:created>
  <dcterms:modified xsi:type="dcterms:W3CDTF">2024-03-21T14:40:00Z</dcterms:modified>
</cp:coreProperties>
</file>